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3" r:id="rId6"/>
    <p:sldId id="260" r:id="rId7"/>
    <p:sldId id="291" r:id="rId8"/>
    <p:sldId id="292" r:id="rId9"/>
    <p:sldId id="264" r:id="rId10"/>
    <p:sldId id="261" r:id="rId11"/>
    <p:sldId id="265" r:id="rId12"/>
    <p:sldId id="266" r:id="rId13"/>
    <p:sldId id="270" r:id="rId14"/>
    <p:sldId id="267" r:id="rId15"/>
    <p:sldId id="272" r:id="rId16"/>
    <p:sldId id="273" r:id="rId17"/>
    <p:sldId id="274" r:id="rId18"/>
    <p:sldId id="275" r:id="rId19"/>
    <p:sldId id="282" r:id="rId20"/>
    <p:sldId id="276" r:id="rId21"/>
    <p:sldId id="271" r:id="rId22"/>
    <p:sldId id="268" r:id="rId23"/>
    <p:sldId id="262" r:id="rId24"/>
    <p:sldId id="277" r:id="rId25"/>
    <p:sldId id="278" r:id="rId26"/>
    <p:sldId id="279" r:id="rId27"/>
    <p:sldId id="280" r:id="rId28"/>
    <p:sldId id="281" r:id="rId29"/>
    <p:sldId id="283" r:id="rId30"/>
    <p:sldId id="284" r:id="rId31"/>
    <p:sldId id="285" r:id="rId32"/>
    <p:sldId id="286" r:id="rId33"/>
    <p:sldId id="287" r:id="rId34"/>
    <p:sldId id="288" r:id="rId35"/>
    <p:sldId id="289" r:id="rId36"/>
    <p:sldId id="293" r:id="rId37"/>
    <p:sldId id="294" r:id="rId38"/>
    <p:sldId id="295" r:id="rId39"/>
    <p:sldId id="296" r:id="rId40"/>
    <p:sldId id="297" r:id="rId41"/>
    <p:sldId id="298" r:id="rId42"/>
    <p:sldId id="299" r:id="rId43"/>
    <p:sldId id="300" r:id="rId4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2" autoAdjust="0"/>
    <p:restoredTop sz="94660"/>
  </p:normalViewPr>
  <p:slideViewPr>
    <p:cSldViewPr snapToGrid="0">
      <p:cViewPr varScale="1">
        <p:scale>
          <a:sx n="75" d="100"/>
          <a:sy n="75" d="100"/>
        </p:scale>
        <p:origin x="66" y="4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97052930-BC32-457D-A509-E10CF8977B43}" type="datetimeFigureOut">
              <a:rPr lang="ru-RU" smtClean="0"/>
              <a:t>25.02.2020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E6CB657-CF00-4FBA-9CC7-D8F0CBC8FCAF}" type="slidenum">
              <a:rPr lang="ru-RU" smtClean="0"/>
              <a:t>‹#›</a:t>
            </a:fld>
            <a:endParaRPr lang="ru-RU"/>
          </a:p>
        </p:txBody>
      </p:sp>
    </p:spTree>
    <p:extLst>
      <p:ext uri="{BB962C8B-B14F-4D97-AF65-F5344CB8AC3E}">
        <p14:creationId xmlns:p14="http://schemas.microsoft.com/office/powerpoint/2010/main" val="23595996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7052930-BC32-457D-A509-E10CF8977B43}" type="datetimeFigureOut">
              <a:rPr lang="ru-RU" smtClean="0"/>
              <a:t>25.02.2020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6CB657-CF00-4FBA-9CC7-D8F0CBC8FCAF}" type="slidenum">
              <a:rPr lang="ru-RU" smtClean="0"/>
              <a:t>‹#›</a:t>
            </a:fld>
            <a:endParaRPr lang="ru-RU"/>
          </a:p>
        </p:txBody>
      </p:sp>
    </p:spTree>
    <p:extLst>
      <p:ext uri="{BB962C8B-B14F-4D97-AF65-F5344CB8AC3E}">
        <p14:creationId xmlns:p14="http://schemas.microsoft.com/office/powerpoint/2010/main" val="174733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7052930-BC32-457D-A509-E10CF8977B43}" type="datetimeFigureOut">
              <a:rPr lang="ru-RU" smtClean="0"/>
              <a:t>25.02.2020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6CB657-CF00-4FBA-9CC7-D8F0CBC8FCAF}" type="slidenum">
              <a:rPr lang="ru-RU" smtClean="0"/>
              <a:t>‹#›</a:t>
            </a:fld>
            <a:endParaRPr lang="ru-RU"/>
          </a:p>
        </p:txBody>
      </p:sp>
    </p:spTree>
    <p:extLst>
      <p:ext uri="{BB962C8B-B14F-4D97-AF65-F5344CB8AC3E}">
        <p14:creationId xmlns:p14="http://schemas.microsoft.com/office/powerpoint/2010/main" val="80454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7052930-BC32-457D-A509-E10CF8977B43}" type="datetimeFigureOut">
              <a:rPr lang="ru-RU" smtClean="0"/>
              <a:t>25.02.2020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E6CB657-CF00-4FBA-9CC7-D8F0CBC8FCAF}" type="slidenum">
              <a:rPr lang="ru-RU" smtClean="0"/>
              <a:t>‹#›</a:t>
            </a:fld>
            <a:endParaRPr lang="ru-RU"/>
          </a:p>
        </p:txBody>
      </p:sp>
    </p:spTree>
    <p:extLst>
      <p:ext uri="{BB962C8B-B14F-4D97-AF65-F5344CB8AC3E}">
        <p14:creationId xmlns:p14="http://schemas.microsoft.com/office/powerpoint/2010/main" val="775646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7" name="Date Placeholder 6"/>
          <p:cNvSpPr>
            <a:spLocks noGrp="1"/>
          </p:cNvSpPr>
          <p:nvPr>
            <p:ph type="dt" sz="half" idx="10"/>
          </p:nvPr>
        </p:nvSpPr>
        <p:spPr/>
        <p:txBody>
          <a:bodyPr/>
          <a:lstStyle/>
          <a:p>
            <a:fld id="{97052930-BC32-457D-A509-E10CF8977B43}" type="datetimeFigureOut">
              <a:rPr lang="ru-RU" smtClean="0"/>
              <a:t>25.02.2020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E6CB657-CF00-4FBA-9CC7-D8F0CBC8FCAF}" type="slidenum">
              <a:rPr lang="ru-RU" smtClean="0"/>
              <a:t>‹#›</a:t>
            </a:fld>
            <a:endParaRPr lang="ru-RU"/>
          </a:p>
        </p:txBody>
      </p:sp>
    </p:spTree>
    <p:extLst>
      <p:ext uri="{BB962C8B-B14F-4D97-AF65-F5344CB8AC3E}">
        <p14:creationId xmlns:p14="http://schemas.microsoft.com/office/powerpoint/2010/main" val="376302992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Date Placeholder 7"/>
          <p:cNvSpPr>
            <a:spLocks noGrp="1"/>
          </p:cNvSpPr>
          <p:nvPr>
            <p:ph type="dt" sz="half" idx="10"/>
          </p:nvPr>
        </p:nvSpPr>
        <p:spPr/>
        <p:txBody>
          <a:bodyPr/>
          <a:lstStyle/>
          <a:p>
            <a:fld id="{97052930-BC32-457D-A509-E10CF8977B43}" type="datetimeFigureOut">
              <a:rPr lang="ru-RU" smtClean="0"/>
              <a:t>25.02.2020</a:t>
            </a:fld>
            <a:endParaRPr lang="ru-RU"/>
          </a:p>
        </p:txBody>
      </p:sp>
      <p:sp>
        <p:nvSpPr>
          <p:cNvPr id="9" name="Footer Placeholder 8"/>
          <p:cNvSpPr>
            <a:spLocks noGrp="1"/>
          </p:cNvSpPr>
          <p:nvPr>
            <p:ph type="ftr" sz="quarter" idx="11"/>
          </p:nvPr>
        </p:nvSpPr>
        <p:spPr/>
        <p:txBody>
          <a:bodyPr/>
          <a:lstStyle/>
          <a:p>
            <a:endParaRPr lang="ru-RU"/>
          </a:p>
        </p:txBody>
      </p:sp>
      <p:sp>
        <p:nvSpPr>
          <p:cNvPr id="10" name="Slide Number Placeholder 9"/>
          <p:cNvSpPr>
            <a:spLocks noGrp="1"/>
          </p:cNvSpPr>
          <p:nvPr>
            <p:ph type="sldNum" sz="quarter" idx="12"/>
          </p:nvPr>
        </p:nvSpPr>
        <p:spPr/>
        <p:txBody>
          <a:bodyPr/>
          <a:lstStyle/>
          <a:p>
            <a:fld id="{1E6CB657-CF00-4FBA-9CC7-D8F0CBC8FCAF}" type="slidenum">
              <a:rPr lang="ru-RU" smtClean="0"/>
              <a:t>‹#›</a:t>
            </a:fld>
            <a:endParaRPr lang="ru-RU"/>
          </a:p>
        </p:txBody>
      </p:sp>
    </p:spTree>
    <p:extLst>
      <p:ext uri="{BB962C8B-B14F-4D97-AF65-F5344CB8AC3E}">
        <p14:creationId xmlns:p14="http://schemas.microsoft.com/office/powerpoint/2010/main" val="3300863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583436" y="3143250"/>
            <a:ext cx="4270248" cy="2596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97052930-BC32-457D-A509-E10CF8977B43}" type="datetimeFigureOut">
              <a:rPr lang="ru-RU" smtClean="0"/>
              <a:t>25.02.2020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E6CB657-CF00-4FBA-9CC7-D8F0CBC8FCAF}"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1733486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7052930-BC32-457D-A509-E10CF8977B43}" type="datetimeFigureOut">
              <a:rPr lang="ru-RU" smtClean="0"/>
              <a:t>25.02.2020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E6CB657-CF00-4FBA-9CC7-D8F0CBC8FCAF}" type="slidenum">
              <a:rPr lang="ru-RU" smtClean="0"/>
              <a:t>‹#›</a:t>
            </a:fld>
            <a:endParaRPr lang="ru-RU"/>
          </a:p>
        </p:txBody>
      </p:sp>
    </p:spTree>
    <p:extLst>
      <p:ext uri="{BB962C8B-B14F-4D97-AF65-F5344CB8AC3E}">
        <p14:creationId xmlns:p14="http://schemas.microsoft.com/office/powerpoint/2010/main" val="1150449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52930-BC32-457D-A509-E10CF8977B43}" type="datetimeFigureOut">
              <a:rPr lang="ru-RU" smtClean="0"/>
              <a:t>25.02.2020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E6CB657-CF00-4FBA-9CC7-D8F0CBC8FCAF}" type="slidenum">
              <a:rPr lang="ru-RU" smtClean="0"/>
              <a:t>‹#›</a:t>
            </a:fld>
            <a:endParaRPr lang="ru-RU"/>
          </a:p>
        </p:txBody>
      </p:sp>
    </p:spTree>
    <p:extLst>
      <p:ext uri="{BB962C8B-B14F-4D97-AF65-F5344CB8AC3E}">
        <p14:creationId xmlns:p14="http://schemas.microsoft.com/office/powerpoint/2010/main" val="399723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9" name="Date Placeholder 8"/>
          <p:cNvSpPr>
            <a:spLocks noGrp="1"/>
          </p:cNvSpPr>
          <p:nvPr>
            <p:ph type="dt" sz="half" idx="10"/>
          </p:nvPr>
        </p:nvSpPr>
        <p:spPr/>
        <p:txBody>
          <a:bodyPr/>
          <a:lstStyle/>
          <a:p>
            <a:fld id="{97052930-BC32-457D-A509-E10CF8977B43}" type="datetimeFigureOut">
              <a:rPr lang="ru-RU" smtClean="0"/>
              <a:t>25.02.2020</a:t>
            </a:fld>
            <a:endParaRPr lang="ru-RU"/>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ru-RU"/>
          </a:p>
        </p:txBody>
      </p:sp>
      <p:sp>
        <p:nvSpPr>
          <p:cNvPr id="11" name="Slide Number Placeholder 10"/>
          <p:cNvSpPr>
            <a:spLocks noGrp="1"/>
          </p:cNvSpPr>
          <p:nvPr>
            <p:ph type="sldNum" sz="quarter" idx="12"/>
          </p:nvPr>
        </p:nvSpPr>
        <p:spPr/>
        <p:txBody>
          <a:bodyPr/>
          <a:lstStyle/>
          <a:p>
            <a:fld id="{1E6CB657-CF00-4FBA-9CC7-D8F0CBC8FCAF}" type="slidenum">
              <a:rPr lang="ru-RU" smtClean="0"/>
              <a:t>‹#›</a:t>
            </a:fld>
            <a:endParaRPr lang="ru-RU"/>
          </a:p>
        </p:txBody>
      </p:sp>
    </p:spTree>
    <p:extLst>
      <p:ext uri="{BB962C8B-B14F-4D97-AF65-F5344CB8AC3E}">
        <p14:creationId xmlns:p14="http://schemas.microsoft.com/office/powerpoint/2010/main" val="1488488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7052930-BC32-457D-A509-E10CF8977B43}" type="datetimeFigureOut">
              <a:rPr lang="ru-RU" smtClean="0"/>
              <a:t>25.02.2020</a:t>
            </a:fld>
            <a:endParaRPr lang="ru-RU"/>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ru-RU"/>
          </a:p>
        </p:txBody>
      </p:sp>
      <p:sp>
        <p:nvSpPr>
          <p:cNvPr id="10" name="Slide Number Placeholder 9"/>
          <p:cNvSpPr>
            <a:spLocks noGrp="1"/>
          </p:cNvSpPr>
          <p:nvPr>
            <p:ph type="sldNum" sz="quarter" idx="12"/>
          </p:nvPr>
        </p:nvSpPr>
        <p:spPr/>
        <p:txBody>
          <a:bodyPr/>
          <a:lstStyle/>
          <a:p>
            <a:fld id="{1E6CB657-CF00-4FBA-9CC7-D8F0CBC8FCAF}" type="slidenum">
              <a:rPr lang="ru-RU" smtClean="0"/>
              <a:t>‹#›</a:t>
            </a:fld>
            <a:endParaRPr lang="ru-RU"/>
          </a:p>
        </p:txBody>
      </p:sp>
    </p:spTree>
    <p:extLst>
      <p:ext uri="{BB962C8B-B14F-4D97-AF65-F5344CB8AC3E}">
        <p14:creationId xmlns:p14="http://schemas.microsoft.com/office/powerpoint/2010/main" val="477402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97052930-BC32-457D-A509-E10CF8977B43}" type="datetimeFigureOut">
              <a:rPr lang="ru-RU" smtClean="0"/>
              <a:t>25.02.2020</a:t>
            </a:fld>
            <a:endParaRPr lang="ru-RU"/>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ru-RU"/>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1E6CB657-CF00-4FBA-9CC7-D8F0CBC8FCAF}" type="slidenum">
              <a:rPr lang="ru-RU" smtClean="0"/>
              <a:t>‹#›</a:t>
            </a:fld>
            <a:endParaRPr lang="ru-RU"/>
          </a:p>
        </p:txBody>
      </p:sp>
    </p:spTree>
    <p:extLst>
      <p:ext uri="{BB962C8B-B14F-4D97-AF65-F5344CB8AC3E}">
        <p14:creationId xmlns:p14="http://schemas.microsoft.com/office/powerpoint/2010/main" val="32408892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8" Type="http://schemas.openxmlformats.org/officeDocument/2006/relationships/hyperlink" Target="http://www.textologia.ru/russkiy/leksikologia/slovo-upotreblenie/aktivnaya-i-passivnaya-leksika/708/?q=463&amp;n=708" TargetMode="External"/><Relationship Id="rId3" Type="http://schemas.openxmlformats.org/officeDocument/2006/relationships/hyperlink" Target="http://masterofmemory.com/vocabulary/" TargetMode="External"/><Relationship Id="rId7" Type="http://schemas.openxmlformats.org/officeDocument/2006/relationships/hyperlink" Target="https://psycabi.net/testy/289-test-audial-vizual-kinestetik-diagnostika-dominiruyushchej-pertseptivnoj-modalnosti-s-efremtseva" TargetMode="External"/><Relationship Id="rId2" Type="http://schemas.openxmlformats.org/officeDocument/2006/relationships/hyperlink" Target="http://petitepolyglot.com/vocab/" TargetMode="External"/><Relationship Id="rId1" Type="http://schemas.openxmlformats.org/officeDocument/2006/relationships/slideLayout" Target="../slideLayouts/slideLayout2.xml"/><Relationship Id="rId6" Type="http://schemas.openxmlformats.org/officeDocument/2006/relationships/hyperlink" Target="https://www.englishpatient.org/articles/sposoby-zapominaniya-anglijskih-slov" TargetMode="External"/><Relationship Id="rId5" Type="http://schemas.openxmlformats.org/officeDocument/2006/relationships/hyperlink" Target="https://skyeng.ru/articles/razmer-slovarnogo-zapasa-skolko-anglijskih-slov-nuzhno-znat-dlya-svobodnogo-vladeniya-yazykom" TargetMode="External"/><Relationship Id="rId4" Type="http://schemas.openxmlformats.org/officeDocument/2006/relationships/hyperlink" Target="https://skyeng.ru/articles/7-effektivnyh-sposobov-zapominaniya-anglijskih-slov"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00100" y="1270000"/>
            <a:ext cx="10312400" cy="2946400"/>
          </a:xfrm>
        </p:spPr>
        <p:txBody>
          <a:bodyPr>
            <a:normAutofit fontScale="90000"/>
          </a:bodyPr>
          <a:lstStyle/>
          <a:p>
            <a:r>
              <a:rPr lang="ru-RU" dirty="0" smtClean="0">
                <a:latin typeface="Times New Roman" panose="02020603050405020304" pitchFamily="18" charset="0"/>
                <a:cs typeface="Times New Roman" panose="02020603050405020304" pitchFamily="18" charset="0"/>
              </a:rPr>
              <a:t>Проект для симпозиума школьного научного общества на тему: «Оптимизация техники пополнения лексического запаса при изучении иностранного языка» </a:t>
            </a:r>
            <a:endParaRPr lang="ru-RU"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384300" y="4643438"/>
            <a:ext cx="9144000" cy="1655762"/>
          </a:xfrm>
        </p:spPr>
        <p:txBody>
          <a:bodyPr>
            <a:normAutofit fontScale="85000" lnSpcReduction="20000"/>
          </a:bodyPr>
          <a:lstStyle/>
          <a:p>
            <a:r>
              <a:rPr lang="ru-RU" dirty="0" smtClean="0">
                <a:latin typeface="Times New Roman" panose="02020603050405020304" pitchFamily="18" charset="0"/>
                <a:cs typeface="Times New Roman" panose="02020603050405020304" pitchFamily="18" charset="0"/>
              </a:rPr>
              <a:t>Выполнил </a:t>
            </a:r>
          </a:p>
          <a:p>
            <a:r>
              <a:rPr lang="ru-RU" dirty="0" smtClean="0">
                <a:latin typeface="Times New Roman" panose="02020603050405020304" pitchFamily="18" charset="0"/>
                <a:cs typeface="Times New Roman" panose="02020603050405020304" pitchFamily="18" charset="0"/>
              </a:rPr>
              <a:t>Ученик </a:t>
            </a:r>
            <a:r>
              <a:rPr lang="ru-RU" dirty="0" smtClean="0">
                <a:latin typeface="Times New Roman" panose="02020603050405020304" pitchFamily="18" charset="0"/>
                <a:cs typeface="Times New Roman" panose="02020603050405020304" pitchFamily="18" charset="0"/>
              </a:rPr>
              <a:t>1</a:t>
            </a:r>
            <a:r>
              <a:rPr lang="en-US" smtClean="0">
                <a:latin typeface="Times New Roman" panose="02020603050405020304" pitchFamily="18" charset="0"/>
                <a:cs typeface="Times New Roman" panose="02020603050405020304" pitchFamily="18" charset="0"/>
              </a:rPr>
              <a:t>1</a:t>
            </a:r>
            <a:r>
              <a:rPr lang="ru-RU"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класса «А»</a:t>
            </a:r>
          </a:p>
          <a:p>
            <a:r>
              <a:rPr lang="ru-RU" dirty="0" smtClean="0">
                <a:latin typeface="Times New Roman" panose="02020603050405020304" pitchFamily="18" charset="0"/>
                <a:cs typeface="Times New Roman" panose="02020603050405020304" pitchFamily="18" charset="0"/>
              </a:rPr>
              <a:t>МБОУ лицея №12 </a:t>
            </a:r>
          </a:p>
          <a:p>
            <a:r>
              <a:rPr lang="ru-RU" dirty="0">
                <a:latin typeface="Times New Roman" panose="02020603050405020304" pitchFamily="18" charset="0"/>
                <a:cs typeface="Times New Roman" panose="02020603050405020304" pitchFamily="18" charset="0"/>
              </a:rPr>
              <a:t>г</a:t>
            </a:r>
            <a:r>
              <a:rPr lang="ru-RU" dirty="0" smtClean="0">
                <a:latin typeface="Times New Roman" panose="02020603050405020304" pitchFamily="18" charset="0"/>
                <a:cs typeface="Times New Roman" panose="02020603050405020304" pitchFamily="18" charset="0"/>
              </a:rPr>
              <a:t>. Краснодара</a:t>
            </a:r>
          </a:p>
          <a:p>
            <a:r>
              <a:rPr lang="ru-RU" dirty="0" smtClean="0">
                <a:latin typeface="Times New Roman" panose="02020603050405020304" pitchFamily="18" charset="0"/>
                <a:cs typeface="Times New Roman" panose="02020603050405020304" pitchFamily="18" charset="0"/>
              </a:rPr>
              <a:t>Татьянченко Дмитрий</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6614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31136" y="329692"/>
            <a:ext cx="7729728" cy="1188720"/>
          </a:xfrm>
        </p:spPr>
        <p:txBody>
          <a:bodyPr/>
          <a:lstStyle/>
          <a:p>
            <a:r>
              <a:rPr lang="ru-RU" dirty="0" smtClean="0"/>
              <a:t>Типы восприятия</a:t>
            </a:r>
            <a:endParaRPr lang="ru-RU" dirty="0"/>
          </a:p>
        </p:txBody>
      </p:sp>
      <p:sp>
        <p:nvSpPr>
          <p:cNvPr id="4" name="TextBox 3"/>
          <p:cNvSpPr txBox="1"/>
          <p:nvPr/>
        </p:nvSpPr>
        <p:spPr>
          <a:xfrm>
            <a:off x="207817" y="2233904"/>
            <a:ext cx="3431233" cy="2800767"/>
          </a:xfrm>
          <a:prstGeom prst="rect">
            <a:avLst/>
          </a:prstGeom>
          <a:noFill/>
          <a:ln>
            <a:solidFill>
              <a:schemeClr val="accent1"/>
            </a:solidFill>
          </a:ln>
        </p:spPr>
        <p:txBody>
          <a:bodyPr wrap="square" rtlCol="0">
            <a:spAutoFit/>
          </a:bodyPr>
          <a:lstStyle/>
          <a:p>
            <a:pPr algn="ctr"/>
            <a:r>
              <a:rPr lang="ru-RU" sz="2200" b="1" dirty="0" err="1" smtClean="0"/>
              <a:t>Визуал</a:t>
            </a:r>
            <a:r>
              <a:rPr lang="ru-RU" sz="2200" b="1" dirty="0" smtClean="0"/>
              <a:t>:</a:t>
            </a:r>
          </a:p>
          <a:p>
            <a:pPr algn="ctr"/>
            <a:r>
              <a:rPr lang="ru-RU" sz="2200" dirty="0" smtClean="0"/>
              <a:t>Зрительная информация воспринимается лучше.</a:t>
            </a:r>
            <a:r>
              <a:rPr lang="ru-RU" sz="2200" dirty="0"/>
              <a:t> </a:t>
            </a:r>
            <a:r>
              <a:rPr lang="ru-RU" sz="2200" dirty="0" smtClean="0"/>
              <a:t>Более продуктивен в работе печатными изданиями и изображениями.</a:t>
            </a:r>
            <a:endParaRPr lang="ru-RU" sz="2200" dirty="0"/>
          </a:p>
        </p:txBody>
      </p:sp>
      <p:sp>
        <p:nvSpPr>
          <p:cNvPr id="5" name="TextBox 4"/>
          <p:cNvSpPr txBox="1"/>
          <p:nvPr/>
        </p:nvSpPr>
        <p:spPr>
          <a:xfrm>
            <a:off x="6196137" y="2238274"/>
            <a:ext cx="2307783" cy="2800767"/>
          </a:xfrm>
          <a:prstGeom prst="rect">
            <a:avLst/>
          </a:prstGeom>
          <a:noFill/>
          <a:ln>
            <a:solidFill>
              <a:schemeClr val="accent1"/>
            </a:solidFill>
          </a:ln>
        </p:spPr>
        <p:txBody>
          <a:bodyPr wrap="square" rtlCol="0">
            <a:spAutoFit/>
          </a:bodyPr>
          <a:lstStyle/>
          <a:p>
            <a:pPr algn="ctr"/>
            <a:r>
              <a:rPr lang="ru-RU" sz="2200" b="1" dirty="0" err="1" smtClean="0"/>
              <a:t>Кинестетик</a:t>
            </a:r>
            <a:r>
              <a:rPr lang="ru-RU" sz="2200" b="1" dirty="0" smtClean="0"/>
              <a:t>:</a:t>
            </a:r>
          </a:p>
          <a:p>
            <a:pPr algn="ctr"/>
            <a:r>
              <a:rPr lang="ru-RU" sz="2200" dirty="0"/>
              <a:t>Воспринимает информацию лучше через призму эмоций, переживаний, тактильных ощущений.</a:t>
            </a:r>
          </a:p>
        </p:txBody>
      </p:sp>
      <p:sp>
        <p:nvSpPr>
          <p:cNvPr id="6" name="TextBox 5"/>
          <p:cNvSpPr txBox="1"/>
          <p:nvPr/>
        </p:nvSpPr>
        <p:spPr>
          <a:xfrm>
            <a:off x="3864456" y="2233904"/>
            <a:ext cx="2106275" cy="2800767"/>
          </a:xfrm>
          <a:prstGeom prst="rect">
            <a:avLst/>
          </a:prstGeom>
          <a:noFill/>
          <a:ln>
            <a:solidFill>
              <a:schemeClr val="accent1"/>
            </a:solidFill>
          </a:ln>
        </p:spPr>
        <p:txBody>
          <a:bodyPr wrap="square" rtlCol="0">
            <a:spAutoFit/>
          </a:bodyPr>
          <a:lstStyle/>
          <a:p>
            <a:pPr algn="ctr"/>
            <a:r>
              <a:rPr lang="ru-RU" sz="2200" b="1" dirty="0" err="1" smtClean="0"/>
              <a:t>Аудиал</a:t>
            </a:r>
            <a:r>
              <a:rPr lang="ru-RU" sz="2200" b="1" dirty="0" smtClean="0"/>
              <a:t>:</a:t>
            </a:r>
          </a:p>
          <a:p>
            <a:pPr algn="ctr"/>
            <a:r>
              <a:rPr lang="ru-RU" sz="2200" dirty="0" smtClean="0"/>
              <a:t>Доля звуковой информации в </a:t>
            </a:r>
            <a:r>
              <a:rPr lang="ru-RU" sz="2200" dirty="0"/>
              <a:t>в</a:t>
            </a:r>
            <a:r>
              <a:rPr lang="ru-RU" sz="2200" dirty="0" smtClean="0"/>
              <a:t>осприятии превалирует. </a:t>
            </a:r>
          </a:p>
          <a:p>
            <a:pPr algn="ctr"/>
            <a:endParaRPr lang="ru-RU" sz="2200" dirty="0"/>
          </a:p>
          <a:p>
            <a:pPr algn="ctr"/>
            <a:endParaRPr lang="ru-RU" sz="2200" dirty="0" smtClean="0"/>
          </a:p>
          <a:p>
            <a:pPr algn="ctr"/>
            <a:endParaRPr lang="ru-RU" sz="2200" dirty="0"/>
          </a:p>
        </p:txBody>
      </p:sp>
      <p:sp>
        <p:nvSpPr>
          <p:cNvPr id="3" name="TextBox 2"/>
          <p:cNvSpPr txBox="1"/>
          <p:nvPr/>
        </p:nvSpPr>
        <p:spPr>
          <a:xfrm>
            <a:off x="8678486" y="2238274"/>
            <a:ext cx="3243957" cy="2800767"/>
          </a:xfrm>
          <a:prstGeom prst="rect">
            <a:avLst/>
          </a:prstGeom>
          <a:noFill/>
          <a:ln>
            <a:solidFill>
              <a:schemeClr val="accent1"/>
            </a:solidFill>
          </a:ln>
        </p:spPr>
        <p:txBody>
          <a:bodyPr wrap="square" rtlCol="0">
            <a:spAutoFit/>
          </a:bodyPr>
          <a:lstStyle/>
          <a:p>
            <a:pPr algn="ctr"/>
            <a:r>
              <a:rPr lang="ru-RU" sz="2200" b="1" dirty="0" err="1" smtClean="0"/>
              <a:t>Дискрет</a:t>
            </a:r>
            <a:r>
              <a:rPr lang="ru-RU" sz="2200" b="1" dirty="0" smtClean="0"/>
              <a:t>:</a:t>
            </a:r>
            <a:endParaRPr lang="ru-RU" sz="2200" dirty="0" smtClean="0"/>
          </a:p>
          <a:p>
            <a:pPr algn="ctr"/>
            <a:r>
              <a:rPr lang="ru-RU" sz="2200" dirty="0"/>
              <a:t>Информация воспринимается через цифры, логическое осмысление, четкие доводы. Эта категория встречается редко.</a:t>
            </a:r>
          </a:p>
          <a:p>
            <a:endParaRPr lang="ru-RU" sz="2200" b="1" dirty="0"/>
          </a:p>
        </p:txBody>
      </p:sp>
    </p:spTree>
    <p:extLst>
      <p:ext uri="{BB962C8B-B14F-4D97-AF65-F5344CB8AC3E}">
        <p14:creationId xmlns:p14="http://schemas.microsoft.com/office/powerpoint/2010/main" val="2866355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 техниках запоминания иностранных слов</a:t>
            </a:r>
            <a:endParaRPr lang="ru-RU" dirty="0"/>
          </a:p>
        </p:txBody>
      </p:sp>
      <p:sp>
        <p:nvSpPr>
          <p:cNvPr id="3" name="Текст 2"/>
          <p:cNvSpPr>
            <a:spLocks noGrp="1"/>
          </p:cNvSpPr>
          <p:nvPr>
            <p:ph type="body" idx="1"/>
          </p:nvPr>
        </p:nvSpPr>
        <p:spPr/>
        <p:txBody>
          <a:bodyPr/>
          <a:lstStyle/>
          <a:p>
            <a:endParaRPr lang="ru-RU"/>
          </a:p>
        </p:txBody>
      </p:sp>
    </p:spTree>
    <p:extLst>
      <p:ext uri="{BB962C8B-B14F-4D97-AF65-F5344CB8AC3E}">
        <p14:creationId xmlns:p14="http://schemas.microsoft.com/office/powerpoint/2010/main" val="2863471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31136" y="805666"/>
            <a:ext cx="7729728" cy="1188720"/>
          </a:xfrm>
        </p:spPr>
        <p:txBody>
          <a:bodyPr/>
          <a:lstStyle/>
          <a:p>
            <a:r>
              <a:rPr lang="ru-RU" dirty="0" smtClean="0"/>
              <a:t>методы</a:t>
            </a:r>
            <a:endParaRPr lang="ru-RU" dirty="0"/>
          </a:p>
        </p:txBody>
      </p:sp>
      <p:sp>
        <p:nvSpPr>
          <p:cNvPr id="4" name="Стрелка вправо 3"/>
          <p:cNvSpPr/>
          <p:nvPr/>
        </p:nvSpPr>
        <p:spPr>
          <a:xfrm rot="18552175" flipH="1">
            <a:off x="2956693" y="2558355"/>
            <a:ext cx="1618621" cy="6692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право 4"/>
          <p:cNvSpPr/>
          <p:nvPr/>
        </p:nvSpPr>
        <p:spPr>
          <a:xfrm rot="2853396">
            <a:off x="7338393" y="2558355"/>
            <a:ext cx="1618621" cy="6692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2231136" y="3791594"/>
            <a:ext cx="2112264" cy="1200329"/>
          </a:xfrm>
          <a:prstGeom prst="rect">
            <a:avLst/>
          </a:prstGeom>
          <a:noFill/>
          <a:ln w="25400">
            <a:solidFill>
              <a:srgbClr val="7030A0"/>
            </a:solidFill>
          </a:ln>
        </p:spPr>
        <p:txBody>
          <a:bodyPr wrap="square" rtlCol="0">
            <a:spAutoFit/>
          </a:bodyPr>
          <a:lstStyle/>
          <a:p>
            <a:pPr algn="ctr"/>
            <a:r>
              <a:rPr lang="ru-RU" sz="2400" dirty="0" smtClean="0"/>
              <a:t>Методы длительного запоминания</a:t>
            </a:r>
            <a:endParaRPr lang="ru-RU" sz="2400" dirty="0"/>
          </a:p>
        </p:txBody>
      </p:sp>
      <p:sp>
        <p:nvSpPr>
          <p:cNvPr id="8" name="TextBox 7"/>
          <p:cNvSpPr txBox="1"/>
          <p:nvPr/>
        </p:nvSpPr>
        <p:spPr>
          <a:xfrm>
            <a:off x="7762074" y="3794171"/>
            <a:ext cx="2198790" cy="1200329"/>
          </a:xfrm>
          <a:prstGeom prst="rect">
            <a:avLst/>
          </a:prstGeom>
          <a:noFill/>
          <a:ln w="25400" cap="flat" cmpd="sng">
            <a:solidFill>
              <a:srgbClr val="7030A0"/>
            </a:solidFill>
            <a:bevel/>
          </a:ln>
        </p:spPr>
        <p:txBody>
          <a:bodyPr wrap="square" rtlCol="0">
            <a:spAutoFit/>
          </a:bodyPr>
          <a:lstStyle/>
          <a:p>
            <a:pPr algn="ctr"/>
            <a:r>
              <a:rPr lang="ru-RU" sz="2400" dirty="0" smtClean="0"/>
              <a:t>Методы интенсивного запоминания</a:t>
            </a:r>
            <a:endParaRPr lang="ru-RU" sz="2400" dirty="0"/>
          </a:p>
        </p:txBody>
      </p:sp>
    </p:spTree>
    <p:extLst>
      <p:ext uri="{BB962C8B-B14F-4D97-AF65-F5344CB8AC3E}">
        <p14:creationId xmlns:p14="http://schemas.microsoft.com/office/powerpoint/2010/main" val="3332795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Методы длительного запоминания</a:t>
            </a:r>
            <a:endParaRPr lang="ru-RU" dirty="0"/>
          </a:p>
        </p:txBody>
      </p:sp>
      <p:sp>
        <p:nvSpPr>
          <p:cNvPr id="3" name="Текст 2"/>
          <p:cNvSpPr>
            <a:spLocks noGrp="1"/>
          </p:cNvSpPr>
          <p:nvPr>
            <p:ph type="body" idx="1"/>
          </p:nvPr>
        </p:nvSpPr>
        <p:spPr/>
        <p:txBody>
          <a:bodyPr/>
          <a:lstStyle/>
          <a:p>
            <a:endParaRPr lang="ru-RU"/>
          </a:p>
        </p:txBody>
      </p:sp>
    </p:spTree>
    <p:extLst>
      <p:ext uri="{BB962C8B-B14F-4D97-AF65-F5344CB8AC3E}">
        <p14:creationId xmlns:p14="http://schemas.microsoft.com/office/powerpoint/2010/main" val="5077705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31135" y="318648"/>
            <a:ext cx="7729728" cy="1188720"/>
          </a:xfrm>
        </p:spPr>
        <p:txBody>
          <a:bodyPr/>
          <a:lstStyle/>
          <a:p>
            <a:r>
              <a:rPr lang="ru-RU" dirty="0" smtClean="0"/>
              <a:t>Метод карточек</a:t>
            </a:r>
            <a:endParaRPr lang="ru-RU" dirty="0"/>
          </a:p>
        </p:txBody>
      </p:sp>
      <p:pic>
        <p:nvPicPr>
          <p:cNvPr id="1026" name="Picture 2" descr="ÐÐ°ÑÑÐ¸Ð½ÐºÐ¸ Ð¿Ð¾ Ð·Ð°Ð¿ÑÐ¾ÑÑ ÐºÐ°ÑÑÐ¾ÑÐºÐ¸ ÑÐ¾ ÑÐ»Ð¾Ð²Ð°Ð¼Ð¸"/>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76800" y="1633820"/>
            <a:ext cx="5218044" cy="27968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40565" y="1720043"/>
            <a:ext cx="3057939" cy="2585323"/>
          </a:xfrm>
          <a:prstGeom prst="rect">
            <a:avLst/>
          </a:prstGeom>
          <a:noFill/>
          <a:ln>
            <a:noFill/>
          </a:ln>
        </p:spPr>
        <p:txBody>
          <a:bodyPr wrap="square" rtlCol="0">
            <a:spAutoFit/>
          </a:bodyPr>
          <a:lstStyle/>
          <a:p>
            <a:r>
              <a:rPr lang="ru-RU" dirty="0" smtClean="0"/>
              <a:t>На карточки помимо самого слова с одной стороны и его перевода с другой можно поместить ряд синонимов, что резко повысит продуктивность, микро контекст или иллюстрации для лучшего усвоения слова.</a:t>
            </a:r>
            <a:endParaRPr lang="ru-RU" dirty="0"/>
          </a:p>
        </p:txBody>
      </p:sp>
      <p:sp>
        <p:nvSpPr>
          <p:cNvPr id="5" name="TextBox 4"/>
          <p:cNvSpPr txBox="1"/>
          <p:nvPr/>
        </p:nvSpPr>
        <p:spPr>
          <a:xfrm>
            <a:off x="1184480" y="4589869"/>
            <a:ext cx="10026859" cy="2031325"/>
          </a:xfrm>
          <a:prstGeom prst="rect">
            <a:avLst/>
          </a:prstGeom>
          <a:noFill/>
        </p:spPr>
        <p:txBody>
          <a:bodyPr wrap="square" rtlCol="0">
            <a:spAutoFit/>
          </a:bodyPr>
          <a:lstStyle/>
          <a:p>
            <a:r>
              <a:rPr lang="ru-RU" dirty="0" smtClean="0">
                <a:solidFill>
                  <a:srgbClr val="33CC33"/>
                </a:solidFill>
              </a:rPr>
              <a:t>Плюсы:</a:t>
            </a:r>
          </a:p>
          <a:p>
            <a:r>
              <a:rPr lang="ru-RU" dirty="0"/>
              <a:t>Л</a:t>
            </a:r>
            <a:r>
              <a:rPr lang="ru-RU" dirty="0" smtClean="0"/>
              <a:t>егко реализуем, помогает преподнести информацию детям в игровой форме для повышения продуктивности обучения.</a:t>
            </a:r>
          </a:p>
          <a:p>
            <a:endParaRPr lang="ru-RU" dirty="0" smtClean="0"/>
          </a:p>
          <a:p>
            <a:r>
              <a:rPr lang="ru-RU" dirty="0" smtClean="0">
                <a:solidFill>
                  <a:srgbClr val="FF0000"/>
                </a:solidFill>
              </a:rPr>
              <a:t>Минусы:</a:t>
            </a:r>
          </a:p>
          <a:p>
            <a:r>
              <a:rPr lang="ru-RU" dirty="0"/>
              <a:t>Д</a:t>
            </a:r>
            <a:r>
              <a:rPr lang="ru-RU" dirty="0" smtClean="0"/>
              <a:t>ля запоминания требуется много повторений, затраты времени/ денег на изготовление самих карточек</a:t>
            </a:r>
            <a:endParaRPr lang="ru-RU" dirty="0"/>
          </a:p>
        </p:txBody>
      </p:sp>
    </p:spTree>
    <p:extLst>
      <p:ext uri="{BB962C8B-B14F-4D97-AF65-F5344CB8AC3E}">
        <p14:creationId xmlns:p14="http://schemas.microsoft.com/office/powerpoint/2010/main" val="15041165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31136" y="249074"/>
            <a:ext cx="7729728" cy="1188720"/>
          </a:xfrm>
        </p:spPr>
        <p:txBody>
          <a:bodyPr/>
          <a:lstStyle/>
          <a:p>
            <a:r>
              <a:rPr lang="ru-RU" dirty="0" smtClean="0"/>
              <a:t>Метод подписей </a:t>
            </a:r>
            <a:endParaRPr lang="ru-RU" dirty="0"/>
          </a:p>
        </p:txBody>
      </p:sp>
      <p:sp>
        <p:nvSpPr>
          <p:cNvPr id="3" name="Объект 2"/>
          <p:cNvSpPr>
            <a:spLocks noGrp="1"/>
          </p:cNvSpPr>
          <p:nvPr>
            <p:ph idx="1"/>
          </p:nvPr>
        </p:nvSpPr>
        <p:spPr>
          <a:xfrm>
            <a:off x="1639957" y="1723644"/>
            <a:ext cx="2862469" cy="3179072"/>
          </a:xfrm>
          <a:noFill/>
          <a:ln>
            <a:noFill/>
          </a:ln>
        </p:spPr>
        <p:txBody>
          <a:bodyPr/>
          <a:lstStyle/>
          <a:p>
            <a:pPr marL="0" indent="0">
              <a:buNone/>
            </a:pPr>
            <a:r>
              <a:rPr lang="ru-RU" dirty="0" smtClean="0"/>
              <a:t>Подписи на предметах интерьера можно сделать с помощью </a:t>
            </a:r>
            <a:r>
              <a:rPr lang="ru-RU" dirty="0" err="1" smtClean="0"/>
              <a:t>стрикеров</a:t>
            </a:r>
            <a:r>
              <a:rPr lang="ru-RU" dirty="0" smtClean="0"/>
              <a:t> или цветных перманентных маркеров. Также можно подписывать тетради, дневники с использованием изучаемого языка. </a:t>
            </a:r>
            <a:endParaRPr lang="ru-RU" dirty="0"/>
          </a:p>
        </p:txBody>
      </p:sp>
      <p:pic>
        <p:nvPicPr>
          <p:cNvPr id="4" name="Рисунок 3"/>
          <p:cNvPicPr>
            <a:picLocks noChangeAspect="1"/>
          </p:cNvPicPr>
          <p:nvPr/>
        </p:nvPicPr>
        <p:blipFill>
          <a:blip r:embed="rId2"/>
          <a:stretch>
            <a:fillRect/>
          </a:stretch>
        </p:blipFill>
        <p:spPr>
          <a:xfrm>
            <a:off x="5069984" y="1723643"/>
            <a:ext cx="4890880" cy="3179072"/>
          </a:xfrm>
          <a:prstGeom prst="rect">
            <a:avLst/>
          </a:prstGeom>
        </p:spPr>
      </p:pic>
      <p:sp>
        <p:nvSpPr>
          <p:cNvPr id="5" name="TextBox 4"/>
          <p:cNvSpPr txBox="1"/>
          <p:nvPr/>
        </p:nvSpPr>
        <p:spPr>
          <a:xfrm>
            <a:off x="447260" y="4935256"/>
            <a:ext cx="11598965" cy="1754326"/>
          </a:xfrm>
          <a:prstGeom prst="rect">
            <a:avLst/>
          </a:prstGeom>
          <a:noFill/>
        </p:spPr>
        <p:txBody>
          <a:bodyPr wrap="square" rtlCol="0">
            <a:spAutoFit/>
          </a:bodyPr>
          <a:lstStyle/>
          <a:p>
            <a:r>
              <a:rPr lang="ru-RU" dirty="0" smtClean="0">
                <a:solidFill>
                  <a:srgbClr val="33CC33"/>
                </a:solidFill>
              </a:rPr>
              <a:t>Плюсы:</a:t>
            </a:r>
          </a:p>
          <a:p>
            <a:r>
              <a:rPr lang="ru-RU" dirty="0" smtClean="0"/>
              <a:t>Легко реализуем, помогает запомнить самые необходимые слова.</a:t>
            </a:r>
          </a:p>
          <a:p>
            <a:endParaRPr lang="ru-RU" dirty="0" smtClean="0"/>
          </a:p>
          <a:p>
            <a:r>
              <a:rPr lang="ru-RU" dirty="0" smtClean="0">
                <a:solidFill>
                  <a:srgbClr val="FF0000"/>
                </a:solidFill>
              </a:rPr>
              <a:t>Минусы:</a:t>
            </a:r>
          </a:p>
          <a:p>
            <a:r>
              <a:rPr lang="ru-RU" dirty="0" smtClean="0"/>
              <a:t>Потенциал ограничен, после адаптации мозга к изменениям среды эффективность резко сокращается, для запоминания слов необходимо длительное время.</a:t>
            </a:r>
            <a:endParaRPr lang="ru-RU" dirty="0"/>
          </a:p>
        </p:txBody>
      </p:sp>
    </p:spTree>
    <p:extLst>
      <p:ext uri="{BB962C8B-B14F-4D97-AF65-F5344CB8AC3E}">
        <p14:creationId xmlns:p14="http://schemas.microsoft.com/office/powerpoint/2010/main" val="26333701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31136" y="189439"/>
            <a:ext cx="7729728" cy="1188720"/>
          </a:xfrm>
        </p:spPr>
        <p:txBody>
          <a:bodyPr/>
          <a:lstStyle/>
          <a:p>
            <a:r>
              <a:rPr lang="ru-RU" dirty="0" smtClean="0"/>
              <a:t>Разговоры с друзьями</a:t>
            </a:r>
            <a:endParaRPr lang="ru-RU" dirty="0"/>
          </a:p>
        </p:txBody>
      </p:sp>
      <p:sp>
        <p:nvSpPr>
          <p:cNvPr id="3" name="Объект 2"/>
          <p:cNvSpPr>
            <a:spLocks noGrp="1"/>
          </p:cNvSpPr>
          <p:nvPr>
            <p:ph idx="1"/>
          </p:nvPr>
        </p:nvSpPr>
        <p:spPr>
          <a:xfrm>
            <a:off x="1763996" y="1693667"/>
            <a:ext cx="2947152" cy="3173892"/>
          </a:xfrm>
          <a:noFill/>
          <a:ln w="79375" cap="sq" cmpd="thinThick">
            <a:noFill/>
            <a:prstDash val="solid"/>
            <a:round/>
          </a:ln>
          <a:effectLst/>
        </p:spPr>
        <p:txBody>
          <a:bodyPr>
            <a:normAutofit/>
          </a:bodyPr>
          <a:lstStyle/>
          <a:p>
            <a:pPr marL="0" indent="0">
              <a:buNone/>
            </a:pPr>
            <a:r>
              <a:rPr lang="ru-RU" dirty="0" smtClean="0"/>
              <a:t>В качестве варианта игры на запоминание слов можно привести следующее: </a:t>
            </a:r>
          </a:p>
          <a:p>
            <a:pPr marL="0" indent="0">
              <a:buNone/>
            </a:pPr>
            <a:r>
              <a:rPr lang="ru-RU" dirty="0" smtClean="0"/>
              <a:t>Один называет иностранное слово, а другой-перевод. Если он в состоянии это сделать, очко засчитывается ему, если нет- загадавшему. </a:t>
            </a:r>
            <a:endParaRPr lang="ru-RU" dirty="0"/>
          </a:p>
        </p:txBody>
      </p:sp>
      <p:pic>
        <p:nvPicPr>
          <p:cNvPr id="4" name="Рисунок 3"/>
          <p:cNvPicPr>
            <a:picLocks noChangeAspect="1"/>
          </p:cNvPicPr>
          <p:nvPr/>
        </p:nvPicPr>
        <p:blipFill>
          <a:blip r:embed="rId2"/>
          <a:stretch>
            <a:fillRect/>
          </a:stretch>
        </p:blipFill>
        <p:spPr>
          <a:xfrm>
            <a:off x="5198165" y="1693665"/>
            <a:ext cx="4762700" cy="3173893"/>
          </a:xfrm>
          <a:prstGeom prst="rect">
            <a:avLst/>
          </a:prstGeom>
        </p:spPr>
      </p:pic>
      <p:sp>
        <p:nvSpPr>
          <p:cNvPr id="5" name="TextBox 4"/>
          <p:cNvSpPr txBox="1"/>
          <p:nvPr/>
        </p:nvSpPr>
        <p:spPr>
          <a:xfrm>
            <a:off x="614088" y="4867558"/>
            <a:ext cx="11223416" cy="2031325"/>
          </a:xfrm>
          <a:prstGeom prst="rect">
            <a:avLst/>
          </a:prstGeom>
          <a:noFill/>
        </p:spPr>
        <p:txBody>
          <a:bodyPr wrap="square" rtlCol="0">
            <a:spAutoFit/>
          </a:bodyPr>
          <a:lstStyle/>
          <a:p>
            <a:r>
              <a:rPr lang="ru-RU" dirty="0">
                <a:solidFill>
                  <a:srgbClr val="33CC33"/>
                </a:solidFill>
              </a:rPr>
              <a:t>Плюсы:</a:t>
            </a:r>
          </a:p>
          <a:p>
            <a:r>
              <a:rPr lang="ru-RU" dirty="0"/>
              <a:t>Н</a:t>
            </a:r>
            <a:r>
              <a:rPr lang="ru-RU" dirty="0" smtClean="0"/>
              <a:t>е </a:t>
            </a:r>
            <a:r>
              <a:rPr lang="ru-RU" dirty="0"/>
              <a:t>требует серьезных </a:t>
            </a:r>
            <a:r>
              <a:rPr lang="ru-RU" dirty="0" smtClean="0"/>
              <a:t>усилий, развивает навык устного общения на изучаемом языке.</a:t>
            </a:r>
          </a:p>
          <a:p>
            <a:endParaRPr lang="ru-RU" dirty="0"/>
          </a:p>
          <a:p>
            <a:r>
              <a:rPr lang="ru-RU" dirty="0">
                <a:solidFill>
                  <a:srgbClr val="FF0000"/>
                </a:solidFill>
              </a:rPr>
              <a:t>Минусы:</a:t>
            </a:r>
          </a:p>
          <a:p>
            <a:r>
              <a:rPr lang="ru-RU" dirty="0"/>
              <a:t>Низкая </a:t>
            </a:r>
            <a:r>
              <a:rPr lang="ru-RU" dirty="0" smtClean="0"/>
              <a:t>продуктивность(с точки зрения заучивания слов), </a:t>
            </a:r>
            <a:r>
              <a:rPr lang="ru-RU" dirty="0"/>
              <a:t>необходимость наличия единомышленников в шаговой доступности.</a:t>
            </a:r>
          </a:p>
          <a:p>
            <a:endParaRPr lang="ru-RU" dirty="0"/>
          </a:p>
        </p:txBody>
      </p:sp>
    </p:spTree>
    <p:extLst>
      <p:ext uri="{BB962C8B-B14F-4D97-AF65-F5344CB8AC3E}">
        <p14:creationId xmlns:p14="http://schemas.microsoft.com/office/powerpoint/2010/main" val="28387159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31136" y="268953"/>
            <a:ext cx="7729728" cy="1188720"/>
          </a:xfrm>
        </p:spPr>
        <p:txBody>
          <a:bodyPr/>
          <a:lstStyle/>
          <a:p>
            <a:r>
              <a:rPr lang="ru-RU" dirty="0" smtClean="0"/>
              <a:t>Использование социальных сетей</a:t>
            </a:r>
            <a:endParaRPr lang="ru-RU" dirty="0"/>
          </a:p>
        </p:txBody>
      </p:sp>
      <p:sp>
        <p:nvSpPr>
          <p:cNvPr id="3" name="Объект 2"/>
          <p:cNvSpPr>
            <a:spLocks noGrp="1"/>
          </p:cNvSpPr>
          <p:nvPr>
            <p:ph idx="1"/>
          </p:nvPr>
        </p:nvSpPr>
        <p:spPr>
          <a:xfrm>
            <a:off x="7307115" y="1876011"/>
            <a:ext cx="2653749" cy="2507146"/>
          </a:xfrm>
        </p:spPr>
        <p:txBody>
          <a:bodyPr>
            <a:normAutofit lnSpcReduction="10000"/>
          </a:bodyPr>
          <a:lstStyle/>
          <a:p>
            <a:pPr marL="0" indent="0">
              <a:buNone/>
            </a:pPr>
            <a:r>
              <a:rPr lang="ru-RU" dirty="0" smtClean="0"/>
              <a:t>К этому методу можно также отнести просмотр телевизионных передач на каналах, вещающих на изучаемом языке, если таковые имеются.</a:t>
            </a:r>
            <a:endParaRPr lang="ru-RU" dirty="0"/>
          </a:p>
        </p:txBody>
      </p:sp>
      <p:pic>
        <p:nvPicPr>
          <p:cNvPr id="4" name="Рисунок 3"/>
          <p:cNvPicPr>
            <a:picLocks noChangeAspect="1"/>
          </p:cNvPicPr>
          <p:nvPr/>
        </p:nvPicPr>
        <p:blipFill>
          <a:blip r:embed="rId2"/>
          <a:stretch>
            <a:fillRect/>
          </a:stretch>
        </p:blipFill>
        <p:spPr>
          <a:xfrm>
            <a:off x="1638852" y="1876011"/>
            <a:ext cx="4457148" cy="2507146"/>
          </a:xfrm>
          <a:prstGeom prst="rect">
            <a:avLst/>
          </a:prstGeom>
        </p:spPr>
      </p:pic>
      <p:sp>
        <p:nvSpPr>
          <p:cNvPr id="5" name="TextBox 4"/>
          <p:cNvSpPr txBox="1"/>
          <p:nvPr/>
        </p:nvSpPr>
        <p:spPr>
          <a:xfrm>
            <a:off x="1759226" y="5158409"/>
            <a:ext cx="8537017" cy="1477328"/>
          </a:xfrm>
          <a:prstGeom prst="rect">
            <a:avLst/>
          </a:prstGeom>
          <a:noFill/>
        </p:spPr>
        <p:txBody>
          <a:bodyPr wrap="none" rtlCol="0">
            <a:spAutoFit/>
          </a:bodyPr>
          <a:lstStyle/>
          <a:p>
            <a:r>
              <a:rPr lang="ru-RU" dirty="0" smtClean="0">
                <a:solidFill>
                  <a:srgbClr val="33CC33"/>
                </a:solidFill>
              </a:rPr>
              <a:t>Плюсы:</a:t>
            </a:r>
          </a:p>
          <a:p>
            <a:r>
              <a:rPr lang="ru-RU" dirty="0" smtClean="0"/>
              <a:t>Помогает с пользой использовать время, которое прежде тратилось впустую.</a:t>
            </a:r>
          </a:p>
          <a:p>
            <a:endParaRPr lang="ru-RU" dirty="0"/>
          </a:p>
          <a:p>
            <a:r>
              <a:rPr lang="ru-RU" dirty="0" smtClean="0">
                <a:solidFill>
                  <a:srgbClr val="FF0000"/>
                </a:solidFill>
              </a:rPr>
              <a:t>Минусы:</a:t>
            </a:r>
          </a:p>
          <a:p>
            <a:r>
              <a:rPr lang="ru-RU" dirty="0" smtClean="0"/>
              <a:t>Все же этому времени можно найти более рациональное применение. </a:t>
            </a:r>
            <a:endParaRPr lang="ru-RU" dirty="0"/>
          </a:p>
        </p:txBody>
      </p:sp>
    </p:spTree>
    <p:extLst>
      <p:ext uri="{BB962C8B-B14F-4D97-AF65-F5344CB8AC3E}">
        <p14:creationId xmlns:p14="http://schemas.microsoft.com/office/powerpoint/2010/main" val="1741772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51014" y="134522"/>
            <a:ext cx="7729728" cy="1188720"/>
          </a:xfrm>
        </p:spPr>
        <p:txBody>
          <a:bodyPr/>
          <a:lstStyle/>
          <a:p>
            <a:r>
              <a:rPr lang="ru-RU" dirty="0" smtClean="0"/>
              <a:t>Прослушивание музыки на изучаемом языке </a:t>
            </a:r>
            <a:endParaRPr lang="ru-RU" dirty="0"/>
          </a:p>
        </p:txBody>
      </p:sp>
      <p:sp>
        <p:nvSpPr>
          <p:cNvPr id="3" name="Объект 2"/>
          <p:cNvSpPr>
            <a:spLocks noGrp="1"/>
          </p:cNvSpPr>
          <p:nvPr>
            <p:ph idx="1"/>
          </p:nvPr>
        </p:nvSpPr>
        <p:spPr>
          <a:xfrm>
            <a:off x="1461051" y="1590261"/>
            <a:ext cx="3826565" cy="3101983"/>
          </a:xfrm>
        </p:spPr>
        <p:txBody>
          <a:bodyPr>
            <a:normAutofit lnSpcReduction="10000"/>
          </a:bodyPr>
          <a:lstStyle/>
          <a:p>
            <a:pPr marL="0" indent="0">
              <a:buNone/>
            </a:pPr>
            <a:r>
              <a:rPr lang="ru-RU" dirty="0" smtClean="0"/>
              <a:t>Очень важно не только прослушивать песни регулярно, но и хотя бы раз заглянуть, а лучше время от времени возвращаться к тексту. Только так вы сможете четко идентифицировать каждое слово (если конечно это вообще возможно в случае предпочитаемых вами композиций) и добиться желаемого результата. </a:t>
            </a:r>
            <a:endParaRPr lang="ru-RU" dirty="0"/>
          </a:p>
        </p:txBody>
      </p:sp>
      <p:pic>
        <p:nvPicPr>
          <p:cNvPr id="8" name="Рисунок 7"/>
          <p:cNvPicPr>
            <a:picLocks noChangeAspect="1"/>
          </p:cNvPicPr>
          <p:nvPr/>
        </p:nvPicPr>
        <p:blipFill>
          <a:blip r:embed="rId2"/>
          <a:stretch>
            <a:fillRect/>
          </a:stretch>
        </p:blipFill>
        <p:spPr>
          <a:xfrm>
            <a:off x="6261652" y="1457673"/>
            <a:ext cx="3528392" cy="3528392"/>
          </a:xfrm>
          <a:prstGeom prst="rect">
            <a:avLst/>
          </a:prstGeom>
        </p:spPr>
      </p:pic>
      <p:sp>
        <p:nvSpPr>
          <p:cNvPr id="9" name="TextBox 8"/>
          <p:cNvSpPr txBox="1"/>
          <p:nvPr/>
        </p:nvSpPr>
        <p:spPr>
          <a:xfrm>
            <a:off x="477079" y="4692244"/>
            <a:ext cx="11714921" cy="2031325"/>
          </a:xfrm>
          <a:prstGeom prst="rect">
            <a:avLst/>
          </a:prstGeom>
          <a:noFill/>
        </p:spPr>
        <p:txBody>
          <a:bodyPr wrap="square" rtlCol="0">
            <a:spAutoFit/>
          </a:bodyPr>
          <a:lstStyle/>
          <a:p>
            <a:r>
              <a:rPr lang="ru-RU" dirty="0" smtClean="0">
                <a:solidFill>
                  <a:srgbClr val="33CC33"/>
                </a:solidFill>
              </a:rPr>
              <a:t>Плюсы:</a:t>
            </a:r>
          </a:p>
          <a:p>
            <a:r>
              <a:rPr lang="ru-RU" dirty="0" smtClean="0"/>
              <a:t>Очень сильно прокачивает навыки </a:t>
            </a:r>
            <a:r>
              <a:rPr lang="ru-RU" dirty="0" err="1" smtClean="0"/>
              <a:t>аудирования</a:t>
            </a:r>
            <a:r>
              <a:rPr lang="ru-RU" dirty="0" smtClean="0"/>
              <a:t> и понимания речи на слух, дает представление о стихосложении на выбранном языке, помогает идентифицировать огромное количество устойчивых выражений без нудной зубрежки.</a:t>
            </a:r>
          </a:p>
          <a:p>
            <a:endParaRPr lang="ru-RU" dirty="0">
              <a:solidFill>
                <a:srgbClr val="FF0000"/>
              </a:solidFill>
            </a:endParaRPr>
          </a:p>
          <a:p>
            <a:r>
              <a:rPr lang="ru-RU" dirty="0" smtClean="0">
                <a:solidFill>
                  <a:srgbClr val="FF0000"/>
                </a:solidFill>
              </a:rPr>
              <a:t>Минус:</a:t>
            </a:r>
          </a:p>
          <a:p>
            <a:r>
              <a:rPr lang="ru-RU" dirty="0" smtClean="0"/>
              <a:t>Фанатам современного рэпа и русской музыки эта техника не подойдет.</a:t>
            </a:r>
            <a:endParaRPr lang="ru-RU" dirty="0"/>
          </a:p>
        </p:txBody>
      </p:sp>
    </p:spTree>
    <p:extLst>
      <p:ext uri="{BB962C8B-B14F-4D97-AF65-F5344CB8AC3E}">
        <p14:creationId xmlns:p14="http://schemas.microsoft.com/office/powerpoint/2010/main" val="5978961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31136" y="249074"/>
            <a:ext cx="7729728" cy="1188720"/>
          </a:xfrm>
        </p:spPr>
        <p:txBody>
          <a:bodyPr/>
          <a:lstStyle/>
          <a:p>
            <a:r>
              <a:rPr lang="ru-RU" dirty="0" smtClean="0"/>
              <a:t>Интервальное повторение</a:t>
            </a:r>
            <a:endParaRPr lang="ru-RU" dirty="0"/>
          </a:p>
        </p:txBody>
      </p:sp>
      <p:sp>
        <p:nvSpPr>
          <p:cNvPr id="3" name="Объект 2"/>
          <p:cNvSpPr>
            <a:spLocks noGrp="1"/>
          </p:cNvSpPr>
          <p:nvPr>
            <p:ph idx="1"/>
          </p:nvPr>
        </p:nvSpPr>
        <p:spPr>
          <a:xfrm>
            <a:off x="1346554" y="1858241"/>
            <a:ext cx="3245324" cy="3101983"/>
          </a:xfrm>
        </p:spPr>
        <p:txBody>
          <a:bodyPr/>
          <a:lstStyle/>
          <a:p>
            <a:pPr marL="0" indent="0">
              <a:buNone/>
            </a:pPr>
            <a:r>
              <a:rPr lang="ru-RU" dirty="0" smtClean="0"/>
              <a:t>Самое популярное приложение для реализации данного метода – </a:t>
            </a:r>
            <a:r>
              <a:rPr lang="en-US" dirty="0" err="1" smtClean="0"/>
              <a:t>Anki</a:t>
            </a:r>
            <a:r>
              <a:rPr lang="ru-RU" dirty="0" smtClean="0"/>
              <a:t>- рекомендуется редакторами сайта </a:t>
            </a:r>
            <a:r>
              <a:rPr lang="en-US" dirty="0" smtClean="0"/>
              <a:t>petitepolyglot.com</a:t>
            </a:r>
            <a:r>
              <a:rPr lang="ru-RU" dirty="0" smtClean="0"/>
              <a:t> (официальный портал проекта </a:t>
            </a:r>
            <a:r>
              <a:rPr lang="en-US" dirty="0" smtClean="0"/>
              <a:t>LH12.ru</a:t>
            </a:r>
            <a:r>
              <a:rPr lang="ru-RU" dirty="0" smtClean="0"/>
              <a:t>)</a:t>
            </a:r>
            <a:endParaRPr lang="ru-RU" dirty="0"/>
          </a:p>
        </p:txBody>
      </p:sp>
      <p:sp>
        <p:nvSpPr>
          <p:cNvPr id="4" name="TextBox 3"/>
          <p:cNvSpPr txBox="1"/>
          <p:nvPr/>
        </p:nvSpPr>
        <p:spPr>
          <a:xfrm>
            <a:off x="1346554" y="4795561"/>
            <a:ext cx="9541458" cy="1754326"/>
          </a:xfrm>
          <a:prstGeom prst="rect">
            <a:avLst/>
          </a:prstGeom>
          <a:noFill/>
        </p:spPr>
        <p:txBody>
          <a:bodyPr wrap="none" rtlCol="0">
            <a:spAutoFit/>
          </a:bodyPr>
          <a:lstStyle/>
          <a:p>
            <a:r>
              <a:rPr lang="ru-RU" dirty="0">
                <a:solidFill>
                  <a:srgbClr val="33CC33"/>
                </a:solidFill>
              </a:rPr>
              <a:t>Плюсы:</a:t>
            </a:r>
          </a:p>
          <a:p>
            <a:r>
              <a:rPr lang="ru-RU" dirty="0"/>
              <a:t>Помогает с пользой тратить ранее растрачиваемое впустую время</a:t>
            </a:r>
            <a:r>
              <a:rPr lang="ru-RU" dirty="0" smtClean="0"/>
              <a:t>.</a:t>
            </a:r>
          </a:p>
          <a:p>
            <a:endParaRPr lang="ru-RU" dirty="0"/>
          </a:p>
          <a:p>
            <a:r>
              <a:rPr lang="ru-RU" dirty="0">
                <a:solidFill>
                  <a:srgbClr val="FF0000"/>
                </a:solidFill>
              </a:rPr>
              <a:t>Минусы:</a:t>
            </a:r>
          </a:p>
          <a:p>
            <a:r>
              <a:rPr lang="ru-RU" dirty="0"/>
              <a:t>Низкая продуктивность, сомнительная рациональность расхода временных ресурсов. </a:t>
            </a:r>
          </a:p>
          <a:p>
            <a:endParaRPr lang="ru-RU" dirty="0"/>
          </a:p>
        </p:txBody>
      </p:sp>
      <p:pic>
        <p:nvPicPr>
          <p:cNvPr id="5" name="Рисунок 4"/>
          <p:cNvPicPr>
            <a:picLocks noChangeAspect="1"/>
          </p:cNvPicPr>
          <p:nvPr/>
        </p:nvPicPr>
        <p:blipFill>
          <a:blip r:embed="rId2"/>
          <a:stretch>
            <a:fillRect/>
          </a:stretch>
        </p:blipFill>
        <p:spPr>
          <a:xfrm>
            <a:off x="5168347" y="1629578"/>
            <a:ext cx="4880113" cy="3239176"/>
          </a:xfrm>
          <a:prstGeom prst="rect">
            <a:avLst/>
          </a:prstGeom>
        </p:spPr>
      </p:pic>
    </p:spTree>
    <p:extLst>
      <p:ext uri="{BB962C8B-B14F-4D97-AF65-F5344CB8AC3E}">
        <p14:creationId xmlns:p14="http://schemas.microsoft.com/office/powerpoint/2010/main" val="648428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31136" y="418592"/>
            <a:ext cx="6976364" cy="495808"/>
          </a:xfrm>
        </p:spPr>
        <p:txBody>
          <a:bodyPr>
            <a:normAutofit fontScale="90000"/>
          </a:bodyPr>
          <a:lstStyle/>
          <a:p>
            <a:r>
              <a:rPr lang="ru-RU" dirty="0" smtClean="0">
                <a:latin typeface="Times New Roman" panose="02020603050405020304" pitchFamily="18" charset="0"/>
                <a:cs typeface="Times New Roman" panose="02020603050405020304" pitchFamily="18" charset="0"/>
              </a:rPr>
              <a:t>Цель </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231136" y="1054100"/>
            <a:ext cx="6976364" cy="841756"/>
          </a:xfrm>
        </p:spPr>
        <p:txBody>
          <a:bodyPr>
            <a:normAutofit/>
          </a:bodyPr>
          <a:lstStyle/>
          <a:p>
            <a:r>
              <a:rPr lang="ru-RU" sz="2400" dirty="0" smtClean="0">
                <a:latin typeface="Times New Roman" panose="02020603050405020304" pitchFamily="18" charset="0"/>
                <a:cs typeface="Times New Roman" panose="02020603050405020304" pitchFamily="18" charset="0"/>
              </a:rPr>
              <a:t>Разработка оптимальной техники запоминания иностранных слов.</a:t>
            </a:r>
            <a:endParaRPr lang="ru-RU" sz="2400" dirty="0">
              <a:latin typeface="Times New Roman" panose="02020603050405020304" pitchFamily="18" charset="0"/>
              <a:cs typeface="Times New Roman" panose="02020603050405020304" pitchFamily="18" charset="0"/>
            </a:endParaRPr>
          </a:p>
        </p:txBody>
      </p:sp>
      <p:sp>
        <p:nvSpPr>
          <p:cNvPr id="5" name="Заголовок 1"/>
          <p:cNvSpPr txBox="1">
            <a:spLocks/>
          </p:cNvSpPr>
          <p:nvPr/>
        </p:nvSpPr>
        <p:spPr bwMode="black">
          <a:xfrm>
            <a:off x="2231136" y="2035556"/>
            <a:ext cx="6976364" cy="495808"/>
          </a:xfrm>
          <a:prstGeom prst="rect">
            <a:avLst/>
          </a:prstGeom>
          <a:solidFill>
            <a:srgbClr val="FFFFFF"/>
          </a:solidFill>
          <a:ln w="31750" cap="sq">
            <a:solidFill>
              <a:srgbClr val="404040"/>
            </a:solidFill>
            <a:miter lim="800000"/>
          </a:ln>
        </p:spPr>
        <p:txBody>
          <a:bodyPr vert="horz" lIns="182880" tIns="182880" rIns="182880" bIns="182880" rtlCol="0" anchor="ctr">
            <a:normAutofit fontScale="250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ru-RU" sz="8000" dirty="0" smtClean="0">
                <a:latin typeface="Times New Roman" panose="02020603050405020304" pitchFamily="18" charset="0"/>
                <a:cs typeface="Times New Roman" panose="02020603050405020304" pitchFamily="18" charset="0"/>
              </a:rPr>
              <a:t>Задачи</a:t>
            </a: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6" name="Объект 2"/>
          <p:cNvSpPr txBox="1">
            <a:spLocks/>
          </p:cNvSpPr>
          <p:nvPr/>
        </p:nvSpPr>
        <p:spPr>
          <a:xfrm>
            <a:off x="2231136" y="2671064"/>
            <a:ext cx="6976364" cy="381863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endParaRPr lang="ru-RU" sz="2400" dirty="0">
              <a:latin typeface="Times New Roman" panose="02020603050405020304" pitchFamily="18" charset="0"/>
              <a:cs typeface="Times New Roman" panose="02020603050405020304" pitchFamily="18" charset="0"/>
            </a:endParaRPr>
          </a:p>
        </p:txBody>
      </p:sp>
      <p:sp>
        <p:nvSpPr>
          <p:cNvPr id="7" name="Объект 2"/>
          <p:cNvSpPr txBox="1">
            <a:spLocks/>
          </p:cNvSpPr>
          <p:nvPr/>
        </p:nvSpPr>
        <p:spPr>
          <a:xfrm>
            <a:off x="2231136" y="2671064"/>
            <a:ext cx="6976364" cy="381863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ru-RU" sz="2400" dirty="0" smtClean="0">
                <a:latin typeface="Times New Roman" panose="02020603050405020304" pitchFamily="18" charset="0"/>
                <a:cs typeface="Times New Roman" panose="02020603050405020304" pitchFamily="18" charset="0"/>
              </a:rPr>
              <a:t>Ознакомится с литературой по теме.</a:t>
            </a:r>
          </a:p>
          <a:p>
            <a:r>
              <a:rPr lang="ru-RU" sz="2400" dirty="0" smtClean="0">
                <a:latin typeface="Times New Roman" panose="02020603050405020304" pitchFamily="18" charset="0"/>
                <a:cs typeface="Times New Roman" panose="02020603050405020304" pitchFamily="18" charset="0"/>
              </a:rPr>
              <a:t>Проанализировать сильные и слабые стороны существующих методик.</a:t>
            </a:r>
          </a:p>
          <a:p>
            <a:r>
              <a:rPr lang="ru-RU" sz="2400" dirty="0" smtClean="0">
                <a:latin typeface="Times New Roman" panose="02020603050405020304" pitchFamily="18" charset="0"/>
                <a:cs typeface="Times New Roman" panose="02020603050405020304" pitchFamily="18" charset="0"/>
              </a:rPr>
              <a:t>На основе полученных данных создать оптимальную методику пополнения лексического запаса.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6515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31136" y="99988"/>
            <a:ext cx="7729728" cy="1188720"/>
          </a:xfrm>
        </p:spPr>
        <p:txBody>
          <a:bodyPr/>
          <a:lstStyle/>
          <a:p>
            <a:r>
              <a:rPr lang="ru-RU" dirty="0" smtClean="0"/>
              <a:t>Извлечение пользы из компьютерных игр</a:t>
            </a:r>
            <a:endParaRPr lang="ru-RU" dirty="0"/>
          </a:p>
        </p:txBody>
      </p:sp>
      <p:sp>
        <p:nvSpPr>
          <p:cNvPr id="3" name="Объект 2"/>
          <p:cNvSpPr>
            <a:spLocks noGrp="1"/>
          </p:cNvSpPr>
          <p:nvPr>
            <p:ph idx="1"/>
          </p:nvPr>
        </p:nvSpPr>
        <p:spPr>
          <a:xfrm>
            <a:off x="1212574" y="1624253"/>
            <a:ext cx="3747052" cy="3101983"/>
          </a:xfrm>
        </p:spPr>
        <p:txBody>
          <a:bodyPr>
            <a:normAutofit/>
          </a:bodyPr>
          <a:lstStyle/>
          <a:p>
            <a:pPr marL="0" indent="0">
              <a:buNone/>
            </a:pPr>
            <a:r>
              <a:rPr lang="ru-RU" dirty="0" smtClean="0"/>
              <a:t>В зависимости от специфики предпочитаемого вами жанра можно обогатить свой словарный запас не общеупотребительной лексикой, приблизившись к эффекту от чтения непопулярной литературы, что в разы труднее.</a:t>
            </a:r>
            <a:endParaRPr lang="ru-RU" dirty="0"/>
          </a:p>
        </p:txBody>
      </p:sp>
      <p:pic>
        <p:nvPicPr>
          <p:cNvPr id="4" name="Рисунок 3"/>
          <p:cNvPicPr>
            <a:picLocks noChangeAspect="1"/>
          </p:cNvPicPr>
          <p:nvPr/>
        </p:nvPicPr>
        <p:blipFill>
          <a:blip r:embed="rId2"/>
          <a:stretch>
            <a:fillRect/>
          </a:stretch>
        </p:blipFill>
        <p:spPr>
          <a:xfrm>
            <a:off x="6143768" y="1624253"/>
            <a:ext cx="4342016" cy="2890542"/>
          </a:xfrm>
          <a:prstGeom prst="rect">
            <a:avLst/>
          </a:prstGeom>
        </p:spPr>
      </p:pic>
      <p:sp>
        <p:nvSpPr>
          <p:cNvPr id="5" name="TextBox 4"/>
          <p:cNvSpPr txBox="1"/>
          <p:nvPr/>
        </p:nvSpPr>
        <p:spPr>
          <a:xfrm>
            <a:off x="1360112" y="4850340"/>
            <a:ext cx="8600752" cy="1477328"/>
          </a:xfrm>
          <a:prstGeom prst="rect">
            <a:avLst/>
          </a:prstGeom>
          <a:noFill/>
        </p:spPr>
        <p:txBody>
          <a:bodyPr wrap="none" rtlCol="0">
            <a:spAutoFit/>
          </a:bodyPr>
          <a:lstStyle/>
          <a:p>
            <a:r>
              <a:rPr lang="ru-RU" dirty="0" smtClean="0">
                <a:solidFill>
                  <a:srgbClr val="33CC33"/>
                </a:solidFill>
              </a:rPr>
              <a:t>Плюсы:</a:t>
            </a:r>
          </a:p>
          <a:p>
            <a:r>
              <a:rPr lang="ru-RU" dirty="0" smtClean="0"/>
              <a:t>Интуитивное запоминание слов без необходимости заучивать словарь.</a:t>
            </a:r>
          </a:p>
          <a:p>
            <a:endParaRPr lang="ru-RU" dirty="0"/>
          </a:p>
          <a:p>
            <a:r>
              <a:rPr lang="ru-RU" dirty="0" smtClean="0">
                <a:solidFill>
                  <a:srgbClr val="FF0000"/>
                </a:solidFill>
              </a:rPr>
              <a:t>Минусы:</a:t>
            </a:r>
          </a:p>
          <a:p>
            <a:r>
              <a:rPr lang="ru-RU" dirty="0" smtClean="0"/>
              <a:t>Время, потраченное за компьютером можно использовать куда рациональнее.</a:t>
            </a:r>
            <a:endParaRPr lang="ru-RU" dirty="0"/>
          </a:p>
        </p:txBody>
      </p:sp>
    </p:spTree>
    <p:extLst>
      <p:ext uri="{BB962C8B-B14F-4D97-AF65-F5344CB8AC3E}">
        <p14:creationId xmlns:p14="http://schemas.microsoft.com/office/powerpoint/2010/main" val="25600702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Методы интенсивного восприятия</a:t>
            </a:r>
            <a:endParaRPr lang="ru-RU" dirty="0"/>
          </a:p>
        </p:txBody>
      </p:sp>
      <p:sp>
        <p:nvSpPr>
          <p:cNvPr id="3" name="Текст 2"/>
          <p:cNvSpPr>
            <a:spLocks noGrp="1"/>
          </p:cNvSpPr>
          <p:nvPr>
            <p:ph type="body" idx="1"/>
          </p:nvPr>
        </p:nvSpPr>
        <p:spPr/>
        <p:txBody>
          <a:bodyPr/>
          <a:lstStyle/>
          <a:p>
            <a:endParaRPr lang="ru-RU"/>
          </a:p>
        </p:txBody>
      </p:sp>
    </p:spTree>
    <p:extLst>
      <p:ext uri="{BB962C8B-B14F-4D97-AF65-F5344CB8AC3E}">
        <p14:creationId xmlns:p14="http://schemas.microsoft.com/office/powerpoint/2010/main" val="5377108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31137" y="299674"/>
            <a:ext cx="7729728" cy="1188720"/>
          </a:xfrm>
        </p:spPr>
        <p:txBody>
          <a:bodyPr/>
          <a:lstStyle/>
          <a:p>
            <a:r>
              <a:rPr lang="ru-RU" dirty="0" smtClean="0"/>
              <a:t>Метод </a:t>
            </a:r>
            <a:r>
              <a:rPr lang="ru-RU" dirty="0" err="1" smtClean="0"/>
              <a:t>В.В.ярцева</a:t>
            </a:r>
            <a:endParaRPr lang="ru-RU" dirty="0"/>
          </a:p>
        </p:txBody>
      </p:sp>
      <p:sp>
        <p:nvSpPr>
          <p:cNvPr id="3" name="Объект 2"/>
          <p:cNvSpPr>
            <a:spLocks noGrp="1"/>
          </p:cNvSpPr>
          <p:nvPr>
            <p:ph idx="1"/>
          </p:nvPr>
        </p:nvSpPr>
        <p:spPr>
          <a:xfrm>
            <a:off x="1712422" y="2396975"/>
            <a:ext cx="3607905" cy="1651323"/>
          </a:xfrm>
        </p:spPr>
        <p:txBody>
          <a:bodyPr>
            <a:normAutofit/>
          </a:bodyPr>
          <a:lstStyle/>
          <a:p>
            <a:pPr marL="0" indent="0">
              <a:buNone/>
            </a:pPr>
            <a:r>
              <a:rPr lang="ru-RU" sz="2000" dirty="0" smtClean="0"/>
              <a:t>Худшее, что можно сделать с огромным списком слов- это пытаться запомнить его неупорядоченным. Это не работает.</a:t>
            </a:r>
            <a:endParaRPr lang="ru-RU" sz="2000" dirty="0"/>
          </a:p>
        </p:txBody>
      </p:sp>
      <p:pic>
        <p:nvPicPr>
          <p:cNvPr id="4" name="Рисунок 3"/>
          <p:cNvPicPr>
            <a:picLocks noChangeAspect="1"/>
          </p:cNvPicPr>
          <p:nvPr/>
        </p:nvPicPr>
        <p:blipFill>
          <a:blip r:embed="rId2"/>
          <a:stretch>
            <a:fillRect/>
          </a:stretch>
        </p:blipFill>
        <p:spPr>
          <a:xfrm rot="16200000">
            <a:off x="6315223" y="1279737"/>
            <a:ext cx="3122355" cy="4168930"/>
          </a:xfrm>
          <a:prstGeom prst="rect">
            <a:avLst/>
          </a:prstGeom>
        </p:spPr>
      </p:pic>
      <p:sp>
        <p:nvSpPr>
          <p:cNvPr id="5" name="TextBox 4"/>
          <p:cNvSpPr txBox="1"/>
          <p:nvPr/>
        </p:nvSpPr>
        <p:spPr>
          <a:xfrm>
            <a:off x="831274" y="4925380"/>
            <a:ext cx="10058400" cy="2031325"/>
          </a:xfrm>
          <a:prstGeom prst="rect">
            <a:avLst/>
          </a:prstGeom>
          <a:noFill/>
        </p:spPr>
        <p:txBody>
          <a:bodyPr wrap="square" rtlCol="0">
            <a:spAutoFit/>
          </a:bodyPr>
          <a:lstStyle/>
          <a:p>
            <a:r>
              <a:rPr lang="ru-RU" dirty="0">
                <a:solidFill>
                  <a:srgbClr val="33CC33"/>
                </a:solidFill>
              </a:rPr>
              <a:t>Плюсы</a:t>
            </a:r>
            <a:r>
              <a:rPr lang="ru-RU" dirty="0" smtClean="0">
                <a:solidFill>
                  <a:srgbClr val="33CC33"/>
                </a:solidFill>
              </a:rPr>
              <a:t>:</a:t>
            </a:r>
          </a:p>
          <a:p>
            <a:r>
              <a:rPr lang="ru-RU" dirty="0" smtClean="0"/>
              <a:t>Высокая продуктивность </a:t>
            </a:r>
            <a:r>
              <a:rPr lang="ru-RU" dirty="0"/>
              <a:t>как при планомерных занятиях, так и при экстренной необходимости запомнить большое количество слов</a:t>
            </a:r>
            <a:r>
              <a:rPr lang="ru-RU" dirty="0" smtClean="0"/>
              <a:t>. </a:t>
            </a:r>
          </a:p>
          <a:p>
            <a:endParaRPr lang="ru-RU" dirty="0"/>
          </a:p>
          <a:p>
            <a:r>
              <a:rPr lang="ru-RU" dirty="0">
                <a:solidFill>
                  <a:srgbClr val="FF0000"/>
                </a:solidFill>
              </a:rPr>
              <a:t>Минусы: </a:t>
            </a:r>
            <a:endParaRPr lang="ru-RU" dirty="0" smtClean="0">
              <a:solidFill>
                <a:srgbClr val="FF0000"/>
              </a:solidFill>
            </a:endParaRPr>
          </a:p>
          <a:p>
            <a:r>
              <a:rPr lang="ru-RU" dirty="0"/>
              <a:t>Т</a:t>
            </a:r>
            <a:r>
              <a:rPr lang="ru-RU" dirty="0" smtClean="0"/>
              <a:t>ребуется </a:t>
            </a:r>
            <a:r>
              <a:rPr lang="ru-RU" dirty="0"/>
              <a:t>много операций над самими лексическими единицами, отнимающих время. </a:t>
            </a:r>
          </a:p>
          <a:p>
            <a:endParaRPr lang="ru-RU" dirty="0"/>
          </a:p>
        </p:txBody>
      </p:sp>
    </p:spTree>
    <p:extLst>
      <p:ext uri="{BB962C8B-B14F-4D97-AF65-F5344CB8AC3E}">
        <p14:creationId xmlns:p14="http://schemas.microsoft.com/office/powerpoint/2010/main" val="25835049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39448" y="191608"/>
            <a:ext cx="7729728" cy="1188720"/>
          </a:xfrm>
        </p:spPr>
        <p:txBody>
          <a:bodyPr/>
          <a:lstStyle/>
          <a:p>
            <a:r>
              <a:rPr lang="ru-RU" dirty="0" smtClean="0"/>
              <a:t>Мнемотехника</a:t>
            </a:r>
            <a:endParaRPr lang="ru-RU" dirty="0"/>
          </a:p>
        </p:txBody>
      </p:sp>
      <p:pic>
        <p:nvPicPr>
          <p:cNvPr id="4" name="Рисунок 3"/>
          <p:cNvPicPr>
            <a:picLocks noChangeAspect="1"/>
          </p:cNvPicPr>
          <p:nvPr/>
        </p:nvPicPr>
        <p:blipFill>
          <a:blip r:embed="rId2"/>
          <a:stretch>
            <a:fillRect/>
          </a:stretch>
        </p:blipFill>
        <p:spPr>
          <a:xfrm>
            <a:off x="6104312" y="1555865"/>
            <a:ext cx="4572000" cy="3048000"/>
          </a:xfrm>
          <a:prstGeom prst="rect">
            <a:avLst/>
          </a:prstGeom>
        </p:spPr>
      </p:pic>
      <p:pic>
        <p:nvPicPr>
          <p:cNvPr id="6" name="Рисунок 5"/>
          <p:cNvPicPr>
            <a:picLocks noChangeAspect="1"/>
          </p:cNvPicPr>
          <p:nvPr/>
        </p:nvPicPr>
        <p:blipFill>
          <a:blip r:embed="rId3"/>
          <a:stretch>
            <a:fillRect/>
          </a:stretch>
        </p:blipFill>
        <p:spPr>
          <a:xfrm>
            <a:off x="1133302" y="1555865"/>
            <a:ext cx="4572000" cy="3048000"/>
          </a:xfrm>
          <a:prstGeom prst="rect">
            <a:avLst/>
          </a:prstGeom>
        </p:spPr>
      </p:pic>
      <p:sp>
        <p:nvSpPr>
          <p:cNvPr id="7" name="TextBox 6"/>
          <p:cNvSpPr txBox="1"/>
          <p:nvPr/>
        </p:nvSpPr>
        <p:spPr>
          <a:xfrm>
            <a:off x="1234045" y="4603865"/>
            <a:ext cx="9442267" cy="2031325"/>
          </a:xfrm>
          <a:prstGeom prst="rect">
            <a:avLst/>
          </a:prstGeom>
          <a:noFill/>
        </p:spPr>
        <p:txBody>
          <a:bodyPr wrap="square" rtlCol="0">
            <a:spAutoFit/>
          </a:bodyPr>
          <a:lstStyle/>
          <a:p>
            <a:r>
              <a:rPr lang="ru-RU" dirty="0" smtClean="0">
                <a:solidFill>
                  <a:srgbClr val="33CC33"/>
                </a:solidFill>
              </a:rPr>
              <a:t>Плюсы:</a:t>
            </a:r>
          </a:p>
          <a:p>
            <a:r>
              <a:rPr lang="ru-RU" dirty="0" smtClean="0"/>
              <a:t>Укрепляет и развивает память, легко превращается в забавную игру, что серьезно облегчает процесс усвоения новой лексики. </a:t>
            </a:r>
          </a:p>
          <a:p>
            <a:endParaRPr lang="ru-RU" dirty="0" smtClean="0"/>
          </a:p>
          <a:p>
            <a:r>
              <a:rPr lang="ru-RU" dirty="0" smtClean="0">
                <a:solidFill>
                  <a:srgbClr val="FF0000"/>
                </a:solidFill>
              </a:rPr>
              <a:t>Минусы:</a:t>
            </a:r>
          </a:p>
          <a:p>
            <a:r>
              <a:rPr lang="ru-RU" dirty="0" smtClean="0"/>
              <a:t>Для использования данной техники необходимо обладать солидным запасом воображения. Она не подходит для нетворческих людей. </a:t>
            </a:r>
            <a:endParaRPr lang="ru-RU" dirty="0"/>
          </a:p>
        </p:txBody>
      </p:sp>
    </p:spTree>
    <p:extLst>
      <p:ext uri="{BB962C8B-B14F-4D97-AF65-F5344CB8AC3E}">
        <p14:creationId xmlns:p14="http://schemas.microsoft.com/office/powerpoint/2010/main" val="32037699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81507" y="241485"/>
            <a:ext cx="7729728" cy="1188720"/>
          </a:xfrm>
        </p:spPr>
        <p:txBody>
          <a:bodyPr/>
          <a:lstStyle/>
          <a:p>
            <a:r>
              <a:rPr lang="ru-RU" dirty="0" smtClean="0"/>
              <a:t>Создание ассоциативных сетей</a:t>
            </a:r>
            <a:endParaRPr lang="ru-RU" dirty="0"/>
          </a:p>
        </p:txBody>
      </p:sp>
      <p:sp>
        <p:nvSpPr>
          <p:cNvPr id="3" name="Объект 2"/>
          <p:cNvSpPr>
            <a:spLocks noGrp="1"/>
          </p:cNvSpPr>
          <p:nvPr>
            <p:ph idx="1"/>
          </p:nvPr>
        </p:nvSpPr>
        <p:spPr>
          <a:xfrm>
            <a:off x="1606989" y="1917744"/>
            <a:ext cx="3709693" cy="3101983"/>
          </a:xfrm>
        </p:spPr>
        <p:txBody>
          <a:bodyPr/>
          <a:lstStyle/>
          <a:p>
            <a:pPr marL="0" indent="0">
              <a:buNone/>
            </a:pPr>
            <a:r>
              <a:rPr lang="ru-RU" dirty="0" smtClean="0"/>
              <a:t>Слова могут повторяться, а дорожки не расходиться, просто продолжаясь отрезками с определенными наименованиями, превращая </a:t>
            </a:r>
            <a:r>
              <a:rPr lang="ru-RU" dirty="0"/>
              <a:t>ч</a:t>
            </a:r>
            <a:r>
              <a:rPr lang="ru-RU" dirty="0" smtClean="0"/>
              <a:t>асть всей ассоциативной сети в цепочку слов, что является одним и ее подвидов.  </a:t>
            </a:r>
            <a:endParaRPr lang="ru-RU" dirty="0"/>
          </a:p>
        </p:txBody>
      </p:sp>
      <p:pic>
        <p:nvPicPr>
          <p:cNvPr id="4" name="Рисунок 3"/>
          <p:cNvPicPr>
            <a:picLocks noChangeAspect="1"/>
          </p:cNvPicPr>
          <p:nvPr/>
        </p:nvPicPr>
        <p:blipFill>
          <a:blip r:embed="rId2"/>
          <a:stretch>
            <a:fillRect/>
          </a:stretch>
        </p:blipFill>
        <p:spPr>
          <a:xfrm>
            <a:off x="5765569" y="1701612"/>
            <a:ext cx="5297906" cy="3108105"/>
          </a:xfrm>
          <a:prstGeom prst="rect">
            <a:avLst/>
          </a:prstGeom>
        </p:spPr>
      </p:pic>
      <p:sp>
        <p:nvSpPr>
          <p:cNvPr id="5" name="TextBox 4"/>
          <p:cNvSpPr txBox="1"/>
          <p:nvPr/>
        </p:nvSpPr>
        <p:spPr>
          <a:xfrm>
            <a:off x="1049481" y="4713317"/>
            <a:ext cx="10455334" cy="2308324"/>
          </a:xfrm>
          <a:prstGeom prst="rect">
            <a:avLst/>
          </a:prstGeom>
          <a:noFill/>
        </p:spPr>
        <p:txBody>
          <a:bodyPr wrap="square" rtlCol="0">
            <a:spAutoFit/>
          </a:bodyPr>
          <a:lstStyle/>
          <a:p>
            <a:r>
              <a:rPr lang="ru-RU" dirty="0" smtClean="0">
                <a:solidFill>
                  <a:srgbClr val="33CC33"/>
                </a:solidFill>
              </a:rPr>
              <a:t>Плюсы:</a:t>
            </a:r>
          </a:p>
          <a:p>
            <a:r>
              <a:rPr lang="ru-RU" dirty="0" smtClean="0"/>
              <a:t>Не требует серьезных усилий, но помогает запоминать целые классы понятий, само по себе является увлекательным занятием, может стать оригинальным оформлением для школьного проекта по английскому языку. </a:t>
            </a:r>
          </a:p>
          <a:p>
            <a:endParaRPr lang="ru-RU" dirty="0">
              <a:solidFill>
                <a:srgbClr val="FF0000"/>
              </a:solidFill>
            </a:endParaRPr>
          </a:p>
          <a:p>
            <a:r>
              <a:rPr lang="ru-RU" dirty="0" smtClean="0">
                <a:solidFill>
                  <a:srgbClr val="FF0000"/>
                </a:solidFill>
              </a:rPr>
              <a:t>Минусы: </a:t>
            </a:r>
          </a:p>
          <a:p>
            <a:r>
              <a:rPr lang="ru-RU" dirty="0" smtClean="0"/>
              <a:t>На создание самой «карты» уходит достаточно длительное время.</a:t>
            </a:r>
            <a:endParaRPr lang="ru-RU" dirty="0"/>
          </a:p>
          <a:p>
            <a:endParaRPr lang="ru-RU" dirty="0"/>
          </a:p>
        </p:txBody>
      </p:sp>
    </p:spTree>
    <p:extLst>
      <p:ext uri="{BB962C8B-B14F-4D97-AF65-F5344CB8AC3E}">
        <p14:creationId xmlns:p14="http://schemas.microsoft.com/office/powerpoint/2010/main" val="6822301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31136" y="174983"/>
            <a:ext cx="7729728" cy="1188720"/>
          </a:xfrm>
        </p:spPr>
        <p:txBody>
          <a:bodyPr/>
          <a:lstStyle/>
          <a:p>
            <a:r>
              <a:rPr lang="ru-RU" dirty="0" smtClean="0"/>
              <a:t>Прописывание </a:t>
            </a:r>
            <a:endParaRPr lang="ru-RU" dirty="0"/>
          </a:p>
        </p:txBody>
      </p:sp>
      <p:sp>
        <p:nvSpPr>
          <p:cNvPr id="3" name="Объект 2"/>
          <p:cNvSpPr>
            <a:spLocks noGrp="1"/>
          </p:cNvSpPr>
          <p:nvPr>
            <p:ph idx="1"/>
          </p:nvPr>
        </p:nvSpPr>
        <p:spPr>
          <a:xfrm>
            <a:off x="1158795" y="1623892"/>
            <a:ext cx="5408260" cy="2798480"/>
          </a:xfrm>
        </p:spPr>
        <p:txBody>
          <a:bodyPr>
            <a:normAutofit lnSpcReduction="10000"/>
          </a:bodyPr>
          <a:lstStyle/>
          <a:p>
            <a:pPr marL="0" indent="0">
              <a:buNone/>
            </a:pPr>
            <a:r>
              <a:rPr lang="ru-RU" dirty="0" smtClean="0"/>
              <a:t>Одним из вариантов превращения скучных и однообразных занятий над тетрадкой и словарем в интересное времяпрепровождение в компании друзей является игра </a:t>
            </a:r>
            <a:r>
              <a:rPr lang="en-US" dirty="0" smtClean="0"/>
              <a:t>Spelling Bee. </a:t>
            </a:r>
            <a:r>
              <a:rPr lang="ru-RU" dirty="0" err="1"/>
              <a:t>Spelling</a:t>
            </a:r>
            <a:r>
              <a:rPr lang="ru-RU" dirty="0"/>
              <a:t> </a:t>
            </a:r>
            <a:r>
              <a:rPr lang="en-US" dirty="0" err="1" smtClean="0"/>
              <a:t>B</a:t>
            </a:r>
            <a:r>
              <a:rPr lang="ru-RU" dirty="0" err="1" smtClean="0"/>
              <a:t>ee</a:t>
            </a:r>
            <a:r>
              <a:rPr lang="ru-RU" dirty="0" smtClean="0"/>
              <a:t> </a:t>
            </a:r>
            <a:r>
              <a:rPr lang="ru-RU" dirty="0"/>
              <a:t>постоянно проводят в американских школах. Побеждает в конкурсе тот, кто больше всех правильно произнесёт слова по буквам. Такие конкурсы побуждают детей читать, также они способствуют расширению словарного запаса.</a:t>
            </a:r>
          </a:p>
        </p:txBody>
      </p:sp>
      <p:pic>
        <p:nvPicPr>
          <p:cNvPr id="6" name="Рисунок 5"/>
          <p:cNvPicPr>
            <a:picLocks noChangeAspect="1"/>
          </p:cNvPicPr>
          <p:nvPr/>
        </p:nvPicPr>
        <p:blipFill>
          <a:blip r:embed="rId2"/>
          <a:stretch>
            <a:fillRect/>
          </a:stretch>
        </p:blipFill>
        <p:spPr>
          <a:xfrm>
            <a:off x="7435128" y="1623891"/>
            <a:ext cx="2798481" cy="2798481"/>
          </a:xfrm>
          <a:prstGeom prst="rect">
            <a:avLst/>
          </a:prstGeom>
        </p:spPr>
      </p:pic>
      <p:sp>
        <p:nvSpPr>
          <p:cNvPr id="7" name="TextBox 6"/>
          <p:cNvSpPr txBox="1"/>
          <p:nvPr/>
        </p:nvSpPr>
        <p:spPr>
          <a:xfrm>
            <a:off x="1345470" y="4682560"/>
            <a:ext cx="8888139" cy="1477328"/>
          </a:xfrm>
          <a:prstGeom prst="rect">
            <a:avLst/>
          </a:prstGeom>
          <a:noFill/>
        </p:spPr>
        <p:txBody>
          <a:bodyPr wrap="none" rtlCol="0">
            <a:spAutoFit/>
          </a:bodyPr>
          <a:lstStyle/>
          <a:p>
            <a:r>
              <a:rPr lang="ru-RU" dirty="0" smtClean="0">
                <a:solidFill>
                  <a:srgbClr val="33CC33"/>
                </a:solidFill>
              </a:rPr>
              <a:t>Плюсы:</a:t>
            </a:r>
          </a:p>
          <a:p>
            <a:r>
              <a:rPr lang="ru-RU" dirty="0" smtClean="0"/>
              <a:t>Метод эффективен для людей любого возраста с любым уровнем знания языка.</a:t>
            </a:r>
          </a:p>
          <a:p>
            <a:endParaRPr lang="ru-RU" dirty="0" smtClean="0"/>
          </a:p>
          <a:p>
            <a:r>
              <a:rPr lang="ru-RU" dirty="0" smtClean="0">
                <a:solidFill>
                  <a:srgbClr val="FF0000"/>
                </a:solidFill>
              </a:rPr>
              <a:t>Минусы:</a:t>
            </a:r>
          </a:p>
          <a:p>
            <a:r>
              <a:rPr lang="ru-RU" dirty="0" smtClean="0"/>
              <a:t>Требует приложения известных волевых усилий для реализации. </a:t>
            </a:r>
            <a:endParaRPr lang="ru-RU" dirty="0"/>
          </a:p>
        </p:txBody>
      </p:sp>
    </p:spTree>
    <p:extLst>
      <p:ext uri="{BB962C8B-B14F-4D97-AF65-F5344CB8AC3E}">
        <p14:creationId xmlns:p14="http://schemas.microsoft.com/office/powerpoint/2010/main" val="24371504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06197" y="133419"/>
            <a:ext cx="7729728" cy="1188720"/>
          </a:xfrm>
        </p:spPr>
        <p:txBody>
          <a:bodyPr/>
          <a:lstStyle/>
          <a:p>
            <a:r>
              <a:rPr lang="ru-RU" dirty="0" smtClean="0"/>
              <a:t>Контекстное запоминание</a:t>
            </a:r>
            <a:endParaRPr lang="ru-RU" dirty="0"/>
          </a:p>
        </p:txBody>
      </p:sp>
      <p:sp>
        <p:nvSpPr>
          <p:cNvPr id="3" name="Объект 2"/>
          <p:cNvSpPr>
            <a:spLocks noGrp="1"/>
          </p:cNvSpPr>
          <p:nvPr>
            <p:ph idx="1"/>
          </p:nvPr>
        </p:nvSpPr>
        <p:spPr>
          <a:xfrm>
            <a:off x="58191" y="1474263"/>
            <a:ext cx="3990108" cy="3538313"/>
          </a:xfrm>
        </p:spPr>
        <p:txBody>
          <a:bodyPr>
            <a:normAutofit fontScale="92500" lnSpcReduction="20000"/>
          </a:bodyPr>
          <a:lstStyle/>
          <a:p>
            <a:pPr marL="0" indent="0">
              <a:buNone/>
            </a:pPr>
            <a:r>
              <a:rPr lang="ru-RU" dirty="0" smtClean="0"/>
              <a:t>Если пойти немного дальше и не ограничивать себя в средствах, можно составлять предложения или даже сочинять целые короткие истории с использованием необходимой выборки лексических единиц. </a:t>
            </a:r>
            <a:endParaRPr lang="en-US" dirty="0" smtClean="0"/>
          </a:p>
          <a:p>
            <a:pPr marL="0" indent="0">
              <a:buNone/>
            </a:pPr>
            <a:r>
              <a:rPr lang="ru-RU" dirty="0" smtClean="0"/>
              <a:t>Допустим нам необходимо запомнить следующие простые слова: </a:t>
            </a:r>
            <a:r>
              <a:rPr lang="en-US" i="1" dirty="0"/>
              <a:t>shoes, piano, tree, pencil, bird, bus, books, driver, dog, pizza, flower, door, TV set, spoons, chair, jump, dance, throw, computer, </a:t>
            </a:r>
            <a:r>
              <a:rPr lang="en-US" i="1" dirty="0" smtClean="0"/>
              <a:t>stone</a:t>
            </a:r>
            <a:endParaRPr lang="ru-RU" i="1" dirty="0"/>
          </a:p>
          <a:p>
            <a:pPr marL="0" indent="0">
              <a:buNone/>
            </a:pPr>
            <a:r>
              <a:rPr lang="ru-RU" dirty="0" smtClean="0"/>
              <a:t>Из них может родиться такая фантасмагория:</a:t>
            </a:r>
            <a:endParaRPr lang="ru-RU" dirty="0"/>
          </a:p>
        </p:txBody>
      </p:sp>
      <p:sp>
        <p:nvSpPr>
          <p:cNvPr id="5" name="TextBox 4"/>
          <p:cNvSpPr txBox="1"/>
          <p:nvPr/>
        </p:nvSpPr>
        <p:spPr>
          <a:xfrm>
            <a:off x="4181302" y="1474263"/>
            <a:ext cx="7838902" cy="3416320"/>
          </a:xfrm>
          <a:prstGeom prst="rect">
            <a:avLst/>
          </a:prstGeom>
          <a:noFill/>
        </p:spPr>
        <p:txBody>
          <a:bodyPr wrap="square" rtlCol="0">
            <a:spAutoFit/>
          </a:bodyPr>
          <a:lstStyle/>
          <a:p>
            <a:r>
              <a:rPr lang="en-US" dirty="0"/>
              <a:t>H</a:t>
            </a:r>
            <a:r>
              <a:rPr lang="en-US" dirty="0" smtClean="0"/>
              <a:t>ere </a:t>
            </a:r>
            <a:r>
              <a:rPr lang="en-US" dirty="0"/>
              <a:t>is a piano wearing shoes and sitting o</a:t>
            </a:r>
            <a:r>
              <a:rPr lang="en-US" dirty="0" smtClean="0"/>
              <a:t>n </a:t>
            </a:r>
            <a:r>
              <a:rPr lang="en-US" dirty="0"/>
              <a:t>a tree. The tree is strange because someone has stuck a giant pencil through it. On the pencil a bird is sitting and watching a bus full of people reading books.</a:t>
            </a:r>
          </a:p>
          <a:p>
            <a:r>
              <a:rPr lang="en-US" dirty="0"/>
              <a:t>Even the driver is reading a book which is bad because he isn’t paying attention to driving. So, he hits a dog that is eating a pizza in the middle of the road and kills it. The driver digs a hole and buries the dog in it and then puts a flower on it.</a:t>
            </a:r>
          </a:p>
          <a:p>
            <a:r>
              <a:rPr lang="en-US" dirty="0"/>
              <a:t>He notices that there is a door in the dog’s grave and opens it. Inside he can see a TV set with 2 spoons for antennas on top of it. No-one is watching the TV set because they are all watching the chair. Why? – Because the chair is jumping and dancing and throwing stones at the computer</a:t>
            </a:r>
            <a:r>
              <a:rPr lang="en-US" dirty="0" smtClean="0"/>
              <a:t>.</a:t>
            </a:r>
            <a:endParaRPr lang="en-US" dirty="0"/>
          </a:p>
        </p:txBody>
      </p:sp>
      <p:sp>
        <p:nvSpPr>
          <p:cNvPr id="6" name="TextBox 5"/>
          <p:cNvSpPr txBox="1"/>
          <p:nvPr/>
        </p:nvSpPr>
        <p:spPr>
          <a:xfrm>
            <a:off x="58191" y="5042707"/>
            <a:ext cx="11962013" cy="2031325"/>
          </a:xfrm>
          <a:prstGeom prst="rect">
            <a:avLst/>
          </a:prstGeom>
          <a:noFill/>
        </p:spPr>
        <p:txBody>
          <a:bodyPr wrap="square" rtlCol="0">
            <a:spAutoFit/>
          </a:bodyPr>
          <a:lstStyle/>
          <a:p>
            <a:r>
              <a:rPr lang="ru-RU" dirty="0" smtClean="0">
                <a:solidFill>
                  <a:srgbClr val="33CC33"/>
                </a:solidFill>
              </a:rPr>
              <a:t>Плюсы:</a:t>
            </a:r>
          </a:p>
          <a:p>
            <a:r>
              <a:rPr lang="ru-RU" dirty="0" smtClean="0"/>
              <a:t>Наиболее простой путь освоения лексики через е применение, огромное пространство для творчества.</a:t>
            </a:r>
          </a:p>
          <a:p>
            <a:endParaRPr lang="ru-RU" dirty="0">
              <a:solidFill>
                <a:srgbClr val="FF0000"/>
              </a:solidFill>
            </a:endParaRPr>
          </a:p>
          <a:p>
            <a:r>
              <a:rPr lang="ru-RU" dirty="0" smtClean="0">
                <a:solidFill>
                  <a:srgbClr val="FF0000"/>
                </a:solidFill>
              </a:rPr>
              <a:t>Минусы:</a:t>
            </a:r>
          </a:p>
          <a:p>
            <a:r>
              <a:rPr lang="ru-RU" dirty="0" smtClean="0"/>
              <a:t>Недостаток времени при экстренном заучивании или отсутствие воображения как такового станут серьезным препятствием для реализации данной техники.</a:t>
            </a:r>
          </a:p>
          <a:p>
            <a:endParaRPr lang="ru-RU" dirty="0"/>
          </a:p>
        </p:txBody>
      </p:sp>
    </p:spTree>
    <p:extLst>
      <p:ext uri="{BB962C8B-B14F-4D97-AF65-F5344CB8AC3E}">
        <p14:creationId xmlns:p14="http://schemas.microsoft.com/office/powerpoint/2010/main" val="6969474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17833" y="155929"/>
            <a:ext cx="7729728" cy="1188720"/>
          </a:xfrm>
        </p:spPr>
        <p:txBody>
          <a:bodyPr/>
          <a:lstStyle/>
          <a:p>
            <a:r>
              <a:rPr lang="ru-RU" dirty="0" smtClean="0"/>
              <a:t>Этимологический метод</a:t>
            </a:r>
            <a:endParaRPr lang="ru-RU" dirty="0"/>
          </a:p>
        </p:txBody>
      </p:sp>
      <p:sp>
        <p:nvSpPr>
          <p:cNvPr id="3" name="Объект 2"/>
          <p:cNvSpPr>
            <a:spLocks noGrp="1"/>
          </p:cNvSpPr>
          <p:nvPr>
            <p:ph idx="1"/>
          </p:nvPr>
        </p:nvSpPr>
        <p:spPr>
          <a:xfrm>
            <a:off x="901145" y="1823355"/>
            <a:ext cx="10841397" cy="1246316"/>
          </a:xfrm>
        </p:spPr>
        <p:txBody>
          <a:bodyPr>
            <a:normAutofit lnSpcReduction="10000"/>
          </a:bodyPr>
          <a:lstStyle/>
          <a:p>
            <a:pPr marL="0" indent="0" algn="ctr">
              <a:buNone/>
            </a:pPr>
            <a:r>
              <a:rPr lang="en-US" sz="8000" dirty="0" smtClean="0"/>
              <a:t>Un</a:t>
            </a:r>
            <a:r>
              <a:rPr lang="en-US" sz="8000" dirty="0" smtClean="0">
                <a:solidFill>
                  <a:srgbClr val="7030A0"/>
                </a:solidFill>
              </a:rPr>
              <a:t>-</a:t>
            </a:r>
            <a:r>
              <a:rPr lang="en-US" sz="8000" dirty="0" err="1" smtClean="0"/>
              <a:t>believ</a:t>
            </a:r>
            <a:r>
              <a:rPr lang="en-US" sz="8000" dirty="0" smtClean="0">
                <a:solidFill>
                  <a:srgbClr val="7030A0"/>
                </a:solidFill>
              </a:rPr>
              <a:t>-</a:t>
            </a:r>
            <a:r>
              <a:rPr lang="en-US" sz="8000" dirty="0" smtClean="0"/>
              <a:t>able</a:t>
            </a:r>
            <a:endParaRPr lang="ru-RU" sz="8000" dirty="0"/>
          </a:p>
        </p:txBody>
      </p:sp>
      <p:sp>
        <p:nvSpPr>
          <p:cNvPr id="4" name="TextBox 3"/>
          <p:cNvSpPr txBox="1"/>
          <p:nvPr/>
        </p:nvSpPr>
        <p:spPr>
          <a:xfrm>
            <a:off x="252108" y="4275632"/>
            <a:ext cx="11861180" cy="2031325"/>
          </a:xfrm>
          <a:prstGeom prst="rect">
            <a:avLst/>
          </a:prstGeom>
          <a:noFill/>
        </p:spPr>
        <p:txBody>
          <a:bodyPr wrap="square" rtlCol="0">
            <a:spAutoFit/>
          </a:bodyPr>
          <a:lstStyle/>
          <a:p>
            <a:r>
              <a:rPr lang="ru-RU" dirty="0">
                <a:solidFill>
                  <a:srgbClr val="33CC33"/>
                </a:solidFill>
              </a:rPr>
              <a:t>Плюсы: </a:t>
            </a:r>
          </a:p>
          <a:p>
            <a:r>
              <a:rPr lang="ru-RU" dirty="0"/>
              <a:t>Серьезно ускоряет изучение родственных языков, помогает глубже понять логику </a:t>
            </a:r>
            <a:r>
              <a:rPr lang="ru-RU" dirty="0" smtClean="0"/>
              <a:t>изучаемого </a:t>
            </a:r>
            <a:r>
              <a:rPr lang="ru-RU" dirty="0"/>
              <a:t>языка. </a:t>
            </a:r>
            <a:endParaRPr lang="en-US" dirty="0" smtClean="0"/>
          </a:p>
          <a:p>
            <a:endParaRPr lang="ru-RU" dirty="0"/>
          </a:p>
          <a:p>
            <a:r>
              <a:rPr lang="ru-RU" dirty="0">
                <a:solidFill>
                  <a:srgbClr val="FF0000"/>
                </a:solidFill>
              </a:rPr>
              <a:t>Минусы:</a:t>
            </a:r>
          </a:p>
          <a:p>
            <a:r>
              <a:rPr lang="ru-RU" dirty="0"/>
              <a:t>Никак не помогает справляться с различными непроизводными формами, сложившимися исторически, которых, как  правило, достаточно большое количество. </a:t>
            </a:r>
          </a:p>
          <a:p>
            <a:endParaRPr lang="ru-RU" dirty="0"/>
          </a:p>
        </p:txBody>
      </p:sp>
      <p:sp>
        <p:nvSpPr>
          <p:cNvPr id="5" name="TextBox 4"/>
          <p:cNvSpPr txBox="1"/>
          <p:nvPr/>
        </p:nvSpPr>
        <p:spPr>
          <a:xfrm>
            <a:off x="2038079" y="3349486"/>
            <a:ext cx="8289235" cy="646331"/>
          </a:xfrm>
          <a:prstGeom prst="rect">
            <a:avLst/>
          </a:prstGeom>
          <a:noFill/>
        </p:spPr>
        <p:txBody>
          <a:bodyPr wrap="square" rtlCol="0">
            <a:spAutoFit/>
          </a:bodyPr>
          <a:lstStyle/>
          <a:p>
            <a:pPr algn="ctr"/>
            <a:r>
              <a:rPr lang="en-US" dirty="0" smtClean="0"/>
              <a:t>(to) believe </a:t>
            </a:r>
            <a:r>
              <a:rPr lang="en-US" dirty="0"/>
              <a:t>(</a:t>
            </a:r>
            <a:r>
              <a:rPr lang="ru-RU" dirty="0"/>
              <a:t>верить) </a:t>
            </a:r>
            <a:r>
              <a:rPr lang="ru-RU" dirty="0">
                <a:solidFill>
                  <a:srgbClr val="7030A0"/>
                </a:solidFill>
              </a:rPr>
              <a:t>—</a:t>
            </a:r>
            <a:r>
              <a:rPr lang="ru-RU" dirty="0"/>
              <a:t> </a:t>
            </a:r>
            <a:r>
              <a:rPr lang="en-US" dirty="0"/>
              <a:t>believable (</a:t>
            </a:r>
            <a:r>
              <a:rPr lang="ru-RU" dirty="0"/>
              <a:t>вероятный) </a:t>
            </a:r>
            <a:r>
              <a:rPr lang="ru-RU" dirty="0">
                <a:solidFill>
                  <a:srgbClr val="7030A0"/>
                </a:solidFill>
              </a:rPr>
              <a:t>—</a:t>
            </a:r>
            <a:r>
              <a:rPr lang="ru-RU" dirty="0"/>
              <a:t> </a:t>
            </a:r>
            <a:r>
              <a:rPr lang="en-US" dirty="0"/>
              <a:t>unbelievable (</a:t>
            </a:r>
            <a:r>
              <a:rPr lang="ru-RU" dirty="0"/>
              <a:t>невероятный) </a:t>
            </a:r>
            <a:r>
              <a:rPr lang="ru-RU" dirty="0">
                <a:solidFill>
                  <a:srgbClr val="7030A0"/>
                </a:solidFill>
              </a:rPr>
              <a:t>—</a:t>
            </a:r>
            <a:r>
              <a:rPr lang="ru-RU" dirty="0"/>
              <a:t> </a:t>
            </a:r>
            <a:r>
              <a:rPr lang="en-US" dirty="0"/>
              <a:t>believing (</a:t>
            </a:r>
            <a:r>
              <a:rPr lang="ru-RU" dirty="0"/>
              <a:t>веруя) </a:t>
            </a:r>
            <a:r>
              <a:rPr lang="ru-RU" dirty="0">
                <a:solidFill>
                  <a:srgbClr val="7030A0"/>
                </a:solidFill>
              </a:rPr>
              <a:t>—</a:t>
            </a:r>
            <a:r>
              <a:rPr lang="ru-RU" dirty="0"/>
              <a:t> </a:t>
            </a:r>
            <a:r>
              <a:rPr lang="en-US" dirty="0"/>
              <a:t>belief (</a:t>
            </a:r>
            <a:r>
              <a:rPr lang="ru-RU" dirty="0"/>
              <a:t>вера) </a:t>
            </a:r>
            <a:r>
              <a:rPr lang="ru-RU" dirty="0">
                <a:solidFill>
                  <a:srgbClr val="7030A0"/>
                </a:solidFill>
              </a:rPr>
              <a:t>—</a:t>
            </a:r>
            <a:r>
              <a:rPr lang="ru-RU" dirty="0"/>
              <a:t> </a:t>
            </a:r>
            <a:r>
              <a:rPr lang="en-US" dirty="0"/>
              <a:t>disbelief (</a:t>
            </a:r>
            <a:r>
              <a:rPr lang="ru-RU" dirty="0"/>
              <a:t>неверие).</a:t>
            </a:r>
          </a:p>
        </p:txBody>
      </p:sp>
    </p:spTree>
    <p:extLst>
      <p:ext uri="{BB962C8B-B14F-4D97-AF65-F5344CB8AC3E}">
        <p14:creationId xmlns:p14="http://schemas.microsoft.com/office/powerpoint/2010/main" val="21647005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31136" y="239136"/>
            <a:ext cx="7729728" cy="1188720"/>
          </a:xfrm>
        </p:spPr>
        <p:txBody>
          <a:bodyPr/>
          <a:lstStyle/>
          <a:p>
            <a:r>
              <a:rPr lang="ru-RU" dirty="0" smtClean="0"/>
              <a:t>Параллельное прослушивание</a:t>
            </a:r>
            <a:endParaRPr lang="ru-RU" dirty="0"/>
          </a:p>
        </p:txBody>
      </p:sp>
      <p:sp>
        <p:nvSpPr>
          <p:cNvPr id="3" name="Объект 2"/>
          <p:cNvSpPr>
            <a:spLocks noGrp="1"/>
          </p:cNvSpPr>
          <p:nvPr>
            <p:ph idx="1"/>
          </p:nvPr>
        </p:nvSpPr>
        <p:spPr>
          <a:xfrm>
            <a:off x="1143000" y="1842915"/>
            <a:ext cx="3279913" cy="2699268"/>
          </a:xfrm>
        </p:spPr>
        <p:txBody>
          <a:bodyPr>
            <a:normAutofit/>
          </a:bodyPr>
          <a:lstStyle/>
          <a:p>
            <a:pPr marL="0" indent="0">
              <a:buNone/>
            </a:pPr>
            <a:r>
              <a:rPr lang="ru-RU" dirty="0" smtClean="0"/>
              <a:t>Очень важно удостовериться в правильности произносимых слов на записи, особенно если делать ее самому. Малейшая фонетическая ошибка искажает значение слова.</a:t>
            </a:r>
            <a:endParaRPr lang="ru-RU" dirty="0"/>
          </a:p>
        </p:txBody>
      </p:sp>
      <p:sp>
        <p:nvSpPr>
          <p:cNvPr id="4" name="TextBox 3"/>
          <p:cNvSpPr txBox="1"/>
          <p:nvPr/>
        </p:nvSpPr>
        <p:spPr>
          <a:xfrm>
            <a:off x="228600" y="4661452"/>
            <a:ext cx="11456503" cy="2031325"/>
          </a:xfrm>
          <a:prstGeom prst="rect">
            <a:avLst/>
          </a:prstGeom>
          <a:noFill/>
        </p:spPr>
        <p:txBody>
          <a:bodyPr wrap="square" rtlCol="0">
            <a:spAutoFit/>
          </a:bodyPr>
          <a:lstStyle/>
          <a:p>
            <a:r>
              <a:rPr lang="ru-RU" dirty="0" smtClean="0">
                <a:solidFill>
                  <a:srgbClr val="33CC33"/>
                </a:solidFill>
              </a:rPr>
              <a:t>Плюсы:</a:t>
            </a:r>
          </a:p>
          <a:p>
            <a:r>
              <a:rPr lang="ru-RU" dirty="0" smtClean="0"/>
              <a:t>Помогает совершить качественный скачок в уровне владения языком за счет одновременного развития навыков чтения и говорения.</a:t>
            </a:r>
          </a:p>
          <a:p>
            <a:endParaRPr lang="ru-RU" dirty="0">
              <a:solidFill>
                <a:srgbClr val="FF0000"/>
              </a:solidFill>
            </a:endParaRPr>
          </a:p>
          <a:p>
            <a:r>
              <a:rPr lang="ru-RU" dirty="0" smtClean="0">
                <a:solidFill>
                  <a:srgbClr val="FF0000"/>
                </a:solidFill>
              </a:rPr>
              <a:t>Минусы:</a:t>
            </a:r>
          </a:p>
          <a:p>
            <a:r>
              <a:rPr lang="ru-RU" dirty="0" smtClean="0"/>
              <a:t>Приобретение качественной литература прилагающимися с записями на дисках требует значительных денежных вложений.</a:t>
            </a:r>
          </a:p>
        </p:txBody>
      </p:sp>
      <p:pic>
        <p:nvPicPr>
          <p:cNvPr id="6" name="Рисунок 5"/>
          <p:cNvPicPr>
            <a:picLocks noChangeAspect="1"/>
          </p:cNvPicPr>
          <p:nvPr/>
        </p:nvPicPr>
        <p:blipFill>
          <a:blip r:embed="rId2"/>
          <a:stretch>
            <a:fillRect/>
          </a:stretch>
        </p:blipFill>
        <p:spPr>
          <a:xfrm>
            <a:off x="5160065" y="1628945"/>
            <a:ext cx="5166691" cy="3127208"/>
          </a:xfrm>
          <a:prstGeom prst="rect">
            <a:avLst/>
          </a:prstGeom>
        </p:spPr>
      </p:pic>
    </p:spTree>
    <p:extLst>
      <p:ext uri="{BB962C8B-B14F-4D97-AF65-F5344CB8AC3E}">
        <p14:creationId xmlns:p14="http://schemas.microsoft.com/office/powerpoint/2010/main" val="13108751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31136" y="331351"/>
            <a:ext cx="7729728" cy="1188720"/>
          </a:xfrm>
        </p:spPr>
        <p:txBody>
          <a:bodyPr/>
          <a:lstStyle/>
          <a:p>
            <a:r>
              <a:rPr lang="ru-RU" dirty="0" smtClean="0"/>
              <a:t>диктанты</a:t>
            </a:r>
            <a:endParaRPr lang="ru-RU" dirty="0"/>
          </a:p>
        </p:txBody>
      </p:sp>
      <p:sp>
        <p:nvSpPr>
          <p:cNvPr id="3" name="Объект 2"/>
          <p:cNvSpPr>
            <a:spLocks noGrp="1"/>
          </p:cNvSpPr>
          <p:nvPr>
            <p:ph idx="1"/>
          </p:nvPr>
        </p:nvSpPr>
        <p:spPr>
          <a:xfrm>
            <a:off x="1570381" y="2355574"/>
            <a:ext cx="3140765" cy="1843887"/>
          </a:xfrm>
        </p:spPr>
        <p:txBody>
          <a:bodyPr/>
          <a:lstStyle/>
          <a:p>
            <a:pPr marL="0" indent="0">
              <a:buNone/>
            </a:pPr>
            <a:r>
              <a:rPr lang="ru-RU" dirty="0" smtClean="0"/>
              <a:t>В университетской практике на лингвистических направлениях диктанты-обычное дело. </a:t>
            </a:r>
            <a:endParaRPr lang="ru-RU" dirty="0"/>
          </a:p>
        </p:txBody>
      </p:sp>
      <p:sp>
        <p:nvSpPr>
          <p:cNvPr id="4" name="Прямоугольник 3"/>
          <p:cNvSpPr/>
          <p:nvPr/>
        </p:nvSpPr>
        <p:spPr>
          <a:xfrm>
            <a:off x="841513" y="5094225"/>
            <a:ext cx="10986053" cy="1477328"/>
          </a:xfrm>
          <a:prstGeom prst="rect">
            <a:avLst/>
          </a:prstGeom>
        </p:spPr>
        <p:txBody>
          <a:bodyPr wrap="square">
            <a:spAutoFit/>
          </a:bodyPr>
          <a:lstStyle/>
          <a:p>
            <a:r>
              <a:rPr lang="ru-RU" dirty="0">
                <a:solidFill>
                  <a:srgbClr val="33CC33"/>
                </a:solidFill>
              </a:rPr>
              <a:t>Плюсы:</a:t>
            </a:r>
          </a:p>
          <a:p>
            <a:r>
              <a:rPr lang="ru-RU" dirty="0"/>
              <a:t>Надолго закрепляет в памяти необходимую лексику</a:t>
            </a:r>
            <a:r>
              <a:rPr lang="ru-RU" dirty="0" smtClean="0"/>
              <a:t>.</a:t>
            </a:r>
          </a:p>
          <a:p>
            <a:endParaRPr lang="ru-RU" dirty="0"/>
          </a:p>
          <a:p>
            <a:r>
              <a:rPr lang="ru-RU" dirty="0">
                <a:solidFill>
                  <a:srgbClr val="FF0000"/>
                </a:solidFill>
              </a:rPr>
              <a:t>Минусы:</a:t>
            </a:r>
          </a:p>
          <a:p>
            <a:r>
              <a:rPr lang="ru-RU" dirty="0"/>
              <a:t>Может запросто отбить стремление к обучению у детей или </a:t>
            </a:r>
            <a:r>
              <a:rPr lang="ru-RU" dirty="0" smtClean="0"/>
              <a:t>подростков.</a:t>
            </a:r>
            <a:endParaRPr lang="ru-RU" dirty="0"/>
          </a:p>
        </p:txBody>
      </p:sp>
      <p:pic>
        <p:nvPicPr>
          <p:cNvPr id="5" name="Рисунок 4"/>
          <p:cNvPicPr>
            <a:picLocks noChangeAspect="1"/>
          </p:cNvPicPr>
          <p:nvPr/>
        </p:nvPicPr>
        <p:blipFill>
          <a:blip r:embed="rId2"/>
          <a:stretch>
            <a:fillRect/>
          </a:stretch>
        </p:blipFill>
        <p:spPr>
          <a:xfrm>
            <a:off x="5366302" y="1761889"/>
            <a:ext cx="4761671" cy="3167546"/>
          </a:xfrm>
          <a:prstGeom prst="rect">
            <a:avLst/>
          </a:prstGeom>
        </p:spPr>
      </p:pic>
    </p:spTree>
    <p:extLst>
      <p:ext uri="{BB962C8B-B14F-4D97-AF65-F5344CB8AC3E}">
        <p14:creationId xmlns:p14="http://schemas.microsoft.com/office/powerpoint/2010/main" val="27344038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anose="02020603050405020304" pitchFamily="18" charset="0"/>
                <a:cs typeface="Times New Roman" panose="02020603050405020304" pitchFamily="18" charset="0"/>
              </a:rPr>
              <a:t>Гипотеза</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231136" y="2536444"/>
            <a:ext cx="7729728" cy="3101983"/>
          </a:xfrm>
        </p:spPr>
        <p:txBody>
          <a:bodyPr>
            <a:normAutofit/>
          </a:bodyPr>
          <a:lstStyle/>
          <a:p>
            <a:r>
              <a:rPr lang="ru-RU" sz="2800" dirty="0" smtClean="0">
                <a:latin typeface="Times New Roman" panose="02020603050405020304" pitchFamily="18" charset="0"/>
                <a:cs typeface="Times New Roman" panose="02020603050405020304" pitchFamily="18" charset="0"/>
              </a:rPr>
              <a:t>Для повышения продуктивности изучения иностранного языка необходимо придерживаться определенной методики пополнения словарного запаса. Чем более </a:t>
            </a:r>
            <a:r>
              <a:rPr lang="ru-RU" sz="2800" dirty="0" smtClean="0">
                <a:solidFill>
                  <a:srgbClr val="C00000"/>
                </a:solidFill>
                <a:latin typeface="Times New Roman" panose="02020603050405020304" pitchFamily="18" charset="0"/>
                <a:cs typeface="Times New Roman" panose="02020603050405020304" pitchFamily="18" charset="0"/>
              </a:rPr>
              <a:t>подходящая</a:t>
            </a:r>
            <a:r>
              <a:rPr lang="ru-RU" sz="2800" dirty="0" smtClean="0">
                <a:latin typeface="Times New Roman" panose="02020603050405020304" pitchFamily="18" charset="0"/>
                <a:cs typeface="Times New Roman" panose="02020603050405020304" pitchFamily="18" charset="0"/>
              </a:rPr>
              <a:t> методика используется, тем в более сжатые сроки можно освоить необходимый лексический массив. </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17836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4145" y="149683"/>
            <a:ext cx="7729728" cy="1188720"/>
          </a:xfrm>
        </p:spPr>
        <p:txBody>
          <a:bodyPr/>
          <a:lstStyle/>
          <a:p>
            <a:r>
              <a:rPr lang="ru-RU" dirty="0" smtClean="0"/>
              <a:t>Метод Айвазовского</a:t>
            </a:r>
            <a:endParaRPr lang="ru-RU" dirty="0"/>
          </a:p>
        </p:txBody>
      </p:sp>
      <p:sp>
        <p:nvSpPr>
          <p:cNvPr id="3" name="Объект 2"/>
          <p:cNvSpPr>
            <a:spLocks noGrp="1"/>
          </p:cNvSpPr>
          <p:nvPr>
            <p:ph idx="1"/>
          </p:nvPr>
        </p:nvSpPr>
        <p:spPr>
          <a:xfrm>
            <a:off x="891739" y="2047459"/>
            <a:ext cx="3044157" cy="2256667"/>
          </a:xfrm>
        </p:spPr>
        <p:txBody>
          <a:bodyPr>
            <a:noAutofit/>
          </a:bodyPr>
          <a:lstStyle/>
          <a:p>
            <a:pPr marL="0" indent="0">
              <a:buNone/>
            </a:pPr>
            <a:r>
              <a:rPr lang="ru-RU" sz="2400" dirty="0" smtClean="0"/>
              <a:t>Данная методика помогает развить фотографическую память и приблизиться к пониманию восприятия мира великим русским художником. </a:t>
            </a:r>
            <a:endParaRPr lang="ru-RU" sz="2400" dirty="0"/>
          </a:p>
        </p:txBody>
      </p:sp>
      <p:pic>
        <p:nvPicPr>
          <p:cNvPr id="4" name="Рисунок 3"/>
          <p:cNvPicPr>
            <a:picLocks noChangeAspect="1"/>
          </p:cNvPicPr>
          <p:nvPr/>
        </p:nvPicPr>
        <p:blipFill>
          <a:blip r:embed="rId2"/>
          <a:stretch>
            <a:fillRect/>
          </a:stretch>
        </p:blipFill>
        <p:spPr>
          <a:xfrm>
            <a:off x="4459357" y="1692945"/>
            <a:ext cx="5827643" cy="3869919"/>
          </a:xfrm>
          <a:prstGeom prst="rect">
            <a:avLst/>
          </a:prstGeom>
        </p:spPr>
      </p:pic>
      <p:sp>
        <p:nvSpPr>
          <p:cNvPr id="5" name="Прямоугольник 4"/>
          <p:cNvSpPr/>
          <p:nvPr/>
        </p:nvSpPr>
        <p:spPr>
          <a:xfrm>
            <a:off x="4459357" y="5639665"/>
            <a:ext cx="4842801" cy="369332"/>
          </a:xfrm>
          <a:prstGeom prst="rect">
            <a:avLst/>
          </a:prstGeom>
        </p:spPr>
        <p:txBody>
          <a:bodyPr wrap="none">
            <a:spAutoFit/>
          </a:bodyPr>
          <a:lstStyle/>
          <a:p>
            <a:r>
              <a:rPr lang="ru-RU" dirty="0"/>
              <a:t>Картина И. Айвазовского «</a:t>
            </a:r>
            <a:r>
              <a:rPr lang="ru-RU" dirty="0" err="1"/>
              <a:t>Синопский</a:t>
            </a:r>
            <a:r>
              <a:rPr lang="ru-RU" dirty="0"/>
              <a:t> бой».</a:t>
            </a:r>
          </a:p>
        </p:txBody>
      </p:sp>
    </p:spTree>
    <p:extLst>
      <p:ext uri="{BB962C8B-B14F-4D97-AF65-F5344CB8AC3E}">
        <p14:creationId xmlns:p14="http://schemas.microsoft.com/office/powerpoint/2010/main" val="6034695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24509" y="76102"/>
            <a:ext cx="7729728" cy="1188720"/>
          </a:xfrm>
        </p:spPr>
        <p:txBody>
          <a:bodyPr/>
          <a:lstStyle/>
          <a:p>
            <a:r>
              <a:rPr lang="ru-RU" dirty="0" smtClean="0"/>
              <a:t>кроссворды</a:t>
            </a:r>
            <a:endParaRPr lang="ru-RU" dirty="0"/>
          </a:p>
        </p:txBody>
      </p:sp>
      <p:pic>
        <p:nvPicPr>
          <p:cNvPr id="6" name="Рисунок 5"/>
          <p:cNvPicPr>
            <a:picLocks noChangeAspect="1"/>
          </p:cNvPicPr>
          <p:nvPr/>
        </p:nvPicPr>
        <p:blipFill>
          <a:blip r:embed="rId2"/>
          <a:stretch>
            <a:fillRect/>
          </a:stretch>
        </p:blipFill>
        <p:spPr>
          <a:xfrm>
            <a:off x="4051852" y="1334395"/>
            <a:ext cx="3810000" cy="3819525"/>
          </a:xfrm>
          <a:prstGeom prst="rect">
            <a:avLst/>
          </a:prstGeom>
        </p:spPr>
      </p:pic>
      <p:sp>
        <p:nvSpPr>
          <p:cNvPr id="8" name="Прямоугольник 7"/>
          <p:cNvSpPr/>
          <p:nvPr/>
        </p:nvSpPr>
        <p:spPr>
          <a:xfrm>
            <a:off x="248478" y="1334396"/>
            <a:ext cx="3650974" cy="3785652"/>
          </a:xfrm>
          <a:prstGeom prst="rect">
            <a:avLst/>
          </a:prstGeom>
        </p:spPr>
        <p:txBody>
          <a:bodyPr wrap="square">
            <a:spAutoFit/>
          </a:bodyPr>
          <a:lstStyle/>
          <a:p>
            <a:r>
              <a:rPr lang="en-US" sz="1500" dirty="0">
                <a:solidFill>
                  <a:srgbClr val="7030A0"/>
                </a:solidFill>
              </a:rPr>
              <a:t>CLUES </a:t>
            </a:r>
            <a:r>
              <a:rPr lang="en-US" sz="1500" dirty="0" smtClean="0">
                <a:solidFill>
                  <a:srgbClr val="7030A0"/>
                </a:solidFill>
              </a:rPr>
              <a:t>ACROSS</a:t>
            </a:r>
            <a:endParaRPr lang="ru-RU" sz="1500" dirty="0" smtClean="0">
              <a:solidFill>
                <a:srgbClr val="7030A0"/>
              </a:solidFill>
            </a:endParaRPr>
          </a:p>
          <a:p>
            <a:endParaRPr lang="ru-RU" sz="1500" dirty="0" smtClean="0"/>
          </a:p>
          <a:p>
            <a:r>
              <a:rPr lang="en-US" sz="1500" dirty="0" smtClean="0"/>
              <a:t>5</a:t>
            </a:r>
            <a:r>
              <a:rPr lang="en-US" sz="1500" dirty="0"/>
              <a:t>. Original inhabitant of North America</a:t>
            </a:r>
            <a:r>
              <a:rPr lang="en-US" sz="1500" dirty="0" smtClean="0"/>
              <a:t>.</a:t>
            </a:r>
            <a:endParaRPr lang="en-US" sz="1500" dirty="0"/>
          </a:p>
          <a:p>
            <a:r>
              <a:rPr lang="en-US" sz="1500" dirty="0"/>
              <a:t>6. Riding competition for cowboys</a:t>
            </a:r>
            <a:r>
              <a:rPr lang="en-US" sz="1500" dirty="0" smtClean="0"/>
              <a:t>.</a:t>
            </a:r>
            <a:endParaRPr lang="en-US" sz="1500" dirty="0"/>
          </a:p>
          <a:p>
            <a:r>
              <a:rPr lang="en-US" sz="1500" dirty="0"/>
              <a:t>8. George Bush and Ronald Reagan both belonged to this party</a:t>
            </a:r>
            <a:r>
              <a:rPr lang="en-US" sz="1500" dirty="0" smtClean="0"/>
              <a:t>.</a:t>
            </a:r>
            <a:endParaRPr lang="en-US" sz="1500" dirty="0"/>
          </a:p>
          <a:p>
            <a:r>
              <a:rPr lang="en-US" sz="1500" dirty="0"/>
              <a:t>10. Time zone in Washington (initials</a:t>
            </a:r>
            <a:r>
              <a:rPr lang="en-US" sz="1500" dirty="0" smtClean="0"/>
              <a:t>).</a:t>
            </a:r>
            <a:endParaRPr lang="en-US" sz="1500" dirty="0"/>
          </a:p>
          <a:p>
            <a:r>
              <a:rPr lang="en-US" sz="1500" dirty="0"/>
              <a:t>11. The parliament of the United </a:t>
            </a:r>
            <a:r>
              <a:rPr lang="en-US" sz="1500" dirty="0" smtClean="0"/>
              <a:t>States</a:t>
            </a:r>
            <a:endParaRPr lang="en-US" sz="1500" dirty="0"/>
          </a:p>
          <a:p>
            <a:r>
              <a:rPr lang="en-US" sz="1500" dirty="0"/>
              <a:t>13.  Biggest port in the USA</a:t>
            </a:r>
            <a:r>
              <a:rPr lang="en-US" sz="1500" dirty="0" smtClean="0"/>
              <a:t>.</a:t>
            </a:r>
            <a:endParaRPr lang="en-US" sz="1500" dirty="0"/>
          </a:p>
          <a:p>
            <a:r>
              <a:rPr lang="en-US" sz="1500" dirty="0"/>
              <a:t>14. Historic scandal that brought down President Richard Nixon</a:t>
            </a:r>
            <a:r>
              <a:rPr lang="en-US" sz="1500" dirty="0" smtClean="0"/>
              <a:t>.</a:t>
            </a:r>
            <a:endParaRPr lang="en-US" sz="1500" dirty="0"/>
          </a:p>
          <a:p>
            <a:r>
              <a:rPr lang="en-US" sz="1500" dirty="0"/>
              <a:t>18. Historic capital of the US automobile industry</a:t>
            </a:r>
            <a:r>
              <a:rPr lang="en-US" sz="1500" dirty="0" smtClean="0"/>
              <a:t>.</a:t>
            </a:r>
            <a:endParaRPr lang="en-US" sz="1500" dirty="0"/>
          </a:p>
          <a:p>
            <a:r>
              <a:rPr lang="en-US" sz="1500" dirty="0"/>
              <a:t>19. A hundred of these make one dollar</a:t>
            </a:r>
            <a:r>
              <a:rPr lang="en-US" sz="1500" dirty="0" smtClean="0"/>
              <a:t>.</a:t>
            </a:r>
            <a:endParaRPr lang="en-US" sz="1500" dirty="0"/>
          </a:p>
          <a:p>
            <a:r>
              <a:rPr lang="en-US" sz="1500" dirty="0" smtClean="0"/>
              <a:t>2</a:t>
            </a:r>
            <a:r>
              <a:rPr lang="ru-RU" sz="1500" dirty="0" smtClean="0"/>
              <a:t>1</a:t>
            </a:r>
            <a:r>
              <a:rPr lang="en-US" sz="1500" dirty="0" smtClean="0"/>
              <a:t>. </a:t>
            </a:r>
            <a:r>
              <a:rPr lang="en-US" sz="1500" dirty="0"/>
              <a:t>They share the flag with a lot of stars</a:t>
            </a:r>
            <a:r>
              <a:rPr lang="en-US" sz="1500" dirty="0" smtClean="0"/>
              <a:t>.</a:t>
            </a:r>
            <a:endParaRPr lang="en-US" sz="1500" dirty="0"/>
          </a:p>
        </p:txBody>
      </p:sp>
      <p:sp>
        <p:nvSpPr>
          <p:cNvPr id="9" name="Прямоугольник 8"/>
          <p:cNvSpPr/>
          <p:nvPr/>
        </p:nvSpPr>
        <p:spPr>
          <a:xfrm>
            <a:off x="8014252" y="1334396"/>
            <a:ext cx="3965714" cy="4016484"/>
          </a:xfrm>
          <a:prstGeom prst="rect">
            <a:avLst/>
          </a:prstGeom>
        </p:spPr>
        <p:txBody>
          <a:bodyPr wrap="square">
            <a:spAutoFit/>
          </a:bodyPr>
          <a:lstStyle/>
          <a:p>
            <a:r>
              <a:rPr lang="en-US" sz="1500" dirty="0">
                <a:solidFill>
                  <a:srgbClr val="7030A0"/>
                </a:solidFill>
              </a:rPr>
              <a:t>CLUES </a:t>
            </a:r>
            <a:r>
              <a:rPr lang="en-US" sz="1500" dirty="0" smtClean="0">
                <a:solidFill>
                  <a:srgbClr val="7030A0"/>
                </a:solidFill>
              </a:rPr>
              <a:t>DOWN</a:t>
            </a:r>
            <a:endParaRPr lang="en-US" sz="1500" dirty="0">
              <a:solidFill>
                <a:srgbClr val="7030A0"/>
              </a:solidFill>
            </a:endParaRPr>
          </a:p>
          <a:p>
            <a:r>
              <a:rPr lang="en-US" sz="1500" dirty="0"/>
              <a:t>1. Big international </a:t>
            </a:r>
            <a:r>
              <a:rPr lang="en-US" sz="1500" dirty="0" err="1"/>
              <a:t>organisation</a:t>
            </a:r>
            <a:r>
              <a:rPr lang="en-US" sz="1500" dirty="0"/>
              <a:t> with its HQ in NY</a:t>
            </a:r>
            <a:r>
              <a:rPr lang="en-US" sz="1500" dirty="0" smtClean="0"/>
              <a:t>.</a:t>
            </a:r>
            <a:endParaRPr lang="en-US" sz="1500" dirty="0"/>
          </a:p>
          <a:p>
            <a:r>
              <a:rPr lang="en-US" sz="1500" dirty="0"/>
              <a:t>2. Possibly America's </a:t>
            </a:r>
            <a:r>
              <a:rPr lang="en-US" sz="1500" dirty="0" err="1"/>
              <a:t>favourite</a:t>
            </a:r>
            <a:r>
              <a:rPr lang="en-US" sz="1500" dirty="0"/>
              <a:t> food</a:t>
            </a:r>
            <a:r>
              <a:rPr lang="en-US" sz="1500" dirty="0" smtClean="0"/>
              <a:t>.</a:t>
            </a:r>
            <a:endParaRPr lang="en-US" sz="1500" dirty="0"/>
          </a:p>
          <a:p>
            <a:r>
              <a:rPr lang="en-US" sz="1500" dirty="0"/>
              <a:t>3. In Britain, they'd be called lorries</a:t>
            </a:r>
            <a:r>
              <a:rPr lang="en-US" sz="1500" dirty="0" smtClean="0"/>
              <a:t>.</a:t>
            </a:r>
            <a:endParaRPr lang="en-US" sz="1500" dirty="0"/>
          </a:p>
          <a:p>
            <a:r>
              <a:rPr lang="en-US" sz="1500" dirty="0"/>
              <a:t>6. Music most popular with rural white Americans</a:t>
            </a:r>
            <a:r>
              <a:rPr lang="en-US" sz="1500" dirty="0" smtClean="0"/>
              <a:t>.</a:t>
            </a:r>
            <a:endParaRPr lang="en-US" sz="1500" dirty="0"/>
          </a:p>
          <a:p>
            <a:r>
              <a:rPr lang="en-US" sz="1500" dirty="0"/>
              <a:t>7. A classic type of American restaurant</a:t>
            </a:r>
            <a:r>
              <a:rPr lang="en-US" sz="1500" dirty="0" smtClean="0"/>
              <a:t>.</a:t>
            </a:r>
            <a:endParaRPr lang="en-US" sz="1500" dirty="0"/>
          </a:p>
          <a:p>
            <a:r>
              <a:rPr lang="en-US" sz="1500" dirty="0"/>
              <a:t>8. A little one is the capital of Arkansas</a:t>
            </a:r>
            <a:r>
              <a:rPr lang="en-US" sz="1500" dirty="0" smtClean="0"/>
              <a:t>.</a:t>
            </a:r>
            <a:endParaRPr lang="en-US" sz="1500" dirty="0"/>
          </a:p>
          <a:p>
            <a:r>
              <a:rPr lang="en-US" sz="1500" dirty="0"/>
              <a:t>9. Headquarters of the US Department of </a:t>
            </a:r>
            <a:r>
              <a:rPr lang="en-US" sz="1500" dirty="0" smtClean="0"/>
              <a:t>Defense</a:t>
            </a:r>
            <a:endParaRPr lang="en-US" sz="1500" dirty="0"/>
          </a:p>
          <a:p>
            <a:r>
              <a:rPr lang="en-US" sz="1500" dirty="0"/>
              <a:t>12. Texas has just one of them on its flag</a:t>
            </a:r>
            <a:r>
              <a:rPr lang="en-US" sz="1500" dirty="0" smtClean="0"/>
              <a:t>.</a:t>
            </a:r>
            <a:endParaRPr lang="en-US" sz="1500" dirty="0"/>
          </a:p>
          <a:p>
            <a:r>
              <a:rPr lang="en-US" sz="1500" dirty="0"/>
              <a:t>15. Adjective describing Superior, Huron or Erie</a:t>
            </a:r>
            <a:r>
              <a:rPr lang="en-US" sz="1500" dirty="0" smtClean="0"/>
              <a:t>.</a:t>
            </a:r>
            <a:endParaRPr lang="en-US" sz="1500" dirty="0"/>
          </a:p>
          <a:p>
            <a:r>
              <a:rPr lang="en-US" sz="1500" dirty="0"/>
              <a:t>16. Slang term for a </a:t>
            </a:r>
            <a:r>
              <a:rPr lang="en-US" sz="1500" dirty="0" smtClean="0"/>
              <a:t>dollar</a:t>
            </a:r>
            <a:endParaRPr lang="en-US" sz="1500" dirty="0"/>
          </a:p>
          <a:p>
            <a:r>
              <a:rPr lang="en-US" sz="1500" dirty="0"/>
              <a:t>17. Major American weekly newsmagazine</a:t>
            </a:r>
            <a:r>
              <a:rPr lang="en-US" sz="1500" dirty="0" smtClean="0"/>
              <a:t>.</a:t>
            </a:r>
            <a:endParaRPr lang="en-US" sz="1500" dirty="0"/>
          </a:p>
          <a:p>
            <a:r>
              <a:rPr lang="en-US" sz="1500" dirty="0"/>
              <a:t>20. All across America - from coast ..... coast</a:t>
            </a:r>
          </a:p>
        </p:txBody>
      </p:sp>
      <p:pic>
        <p:nvPicPr>
          <p:cNvPr id="10" name="Рисунок 9"/>
          <p:cNvPicPr>
            <a:picLocks noChangeAspect="1"/>
          </p:cNvPicPr>
          <p:nvPr/>
        </p:nvPicPr>
        <p:blipFill>
          <a:blip r:embed="rId3"/>
          <a:stretch>
            <a:fillRect/>
          </a:stretch>
        </p:blipFill>
        <p:spPr>
          <a:xfrm>
            <a:off x="4051852" y="1334395"/>
            <a:ext cx="3810000" cy="3819525"/>
          </a:xfrm>
          <a:prstGeom prst="rect">
            <a:avLst/>
          </a:prstGeom>
        </p:spPr>
      </p:pic>
      <p:sp>
        <p:nvSpPr>
          <p:cNvPr id="11" name="Прямоугольник 10"/>
          <p:cNvSpPr/>
          <p:nvPr/>
        </p:nvSpPr>
        <p:spPr>
          <a:xfrm>
            <a:off x="248478" y="5324690"/>
            <a:ext cx="12056165" cy="1477328"/>
          </a:xfrm>
          <a:prstGeom prst="rect">
            <a:avLst/>
          </a:prstGeom>
        </p:spPr>
        <p:txBody>
          <a:bodyPr wrap="square">
            <a:spAutoFit/>
          </a:bodyPr>
          <a:lstStyle/>
          <a:p>
            <a:r>
              <a:rPr lang="ru-RU" dirty="0">
                <a:solidFill>
                  <a:srgbClr val="33CC33"/>
                </a:solidFill>
              </a:rPr>
              <a:t>Плюсы:</a:t>
            </a:r>
          </a:p>
          <a:p>
            <a:r>
              <a:rPr lang="ru-RU" dirty="0"/>
              <a:t>Полезно для понимания словарных статей и составления дефиниций на изучаемом языке</a:t>
            </a:r>
            <a:r>
              <a:rPr lang="ru-RU" dirty="0" smtClean="0"/>
              <a:t>.</a:t>
            </a:r>
          </a:p>
          <a:p>
            <a:endParaRPr lang="ru-RU" dirty="0"/>
          </a:p>
          <a:p>
            <a:r>
              <a:rPr lang="ru-RU" dirty="0">
                <a:solidFill>
                  <a:srgbClr val="FF0000"/>
                </a:solidFill>
              </a:rPr>
              <a:t>Минусы:</a:t>
            </a:r>
          </a:p>
          <a:p>
            <a:r>
              <a:rPr lang="ru-RU" dirty="0"/>
              <a:t>Довольно скучное и непопулярное в современном мире занятие.</a:t>
            </a:r>
          </a:p>
        </p:txBody>
      </p:sp>
    </p:spTree>
    <p:extLst>
      <p:ext uri="{BB962C8B-B14F-4D97-AF65-F5344CB8AC3E}">
        <p14:creationId xmlns:p14="http://schemas.microsoft.com/office/powerpoint/2010/main" val="251371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Важные аспекты</a:t>
            </a:r>
            <a:endParaRPr lang="ru-RU" dirty="0"/>
          </a:p>
        </p:txBody>
      </p:sp>
      <p:sp>
        <p:nvSpPr>
          <p:cNvPr id="3" name="Текст 2"/>
          <p:cNvSpPr>
            <a:spLocks noGrp="1"/>
          </p:cNvSpPr>
          <p:nvPr>
            <p:ph type="body" idx="1"/>
          </p:nvPr>
        </p:nvSpPr>
        <p:spPr/>
        <p:txBody>
          <a:bodyPr/>
          <a:lstStyle/>
          <a:p>
            <a:endParaRPr lang="ru-RU"/>
          </a:p>
        </p:txBody>
      </p:sp>
    </p:spTree>
    <p:extLst>
      <p:ext uri="{BB962C8B-B14F-4D97-AF65-F5344CB8AC3E}">
        <p14:creationId xmlns:p14="http://schemas.microsoft.com/office/powerpoint/2010/main" val="3924797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31136" y="338527"/>
            <a:ext cx="7729728" cy="1188720"/>
          </a:xfrm>
        </p:spPr>
        <p:txBody>
          <a:bodyPr/>
          <a:lstStyle/>
          <a:p>
            <a:r>
              <a:rPr lang="ru-RU" dirty="0" smtClean="0"/>
              <a:t>чтение</a:t>
            </a:r>
            <a:endParaRPr lang="ru-RU" dirty="0"/>
          </a:p>
        </p:txBody>
      </p:sp>
      <p:sp>
        <p:nvSpPr>
          <p:cNvPr id="3" name="Объект 2"/>
          <p:cNvSpPr>
            <a:spLocks noGrp="1"/>
          </p:cNvSpPr>
          <p:nvPr>
            <p:ph idx="1"/>
          </p:nvPr>
        </p:nvSpPr>
        <p:spPr>
          <a:xfrm>
            <a:off x="2231136" y="2276061"/>
            <a:ext cx="7729728" cy="1282148"/>
          </a:xfrm>
        </p:spPr>
        <p:txBody>
          <a:bodyPr>
            <a:noAutofit/>
          </a:bodyPr>
          <a:lstStyle/>
          <a:p>
            <a:pPr marL="0" indent="0" algn="ctr">
              <a:buNone/>
            </a:pPr>
            <a:r>
              <a:rPr lang="ru-RU" sz="2800" dirty="0" smtClean="0"/>
              <a:t>Как только вам позволит уровень знания языка, читайте на нем как можно больше. Это обязательно для любого варианта обучения. Чем больше литературы (художественной или специальной) вы осваиваете, тем быстрее вы продвигаетесь вперед.</a:t>
            </a:r>
            <a:endParaRPr lang="ru-RU" sz="2800" dirty="0"/>
          </a:p>
        </p:txBody>
      </p:sp>
    </p:spTree>
    <p:extLst>
      <p:ext uri="{BB962C8B-B14F-4D97-AF65-F5344CB8AC3E}">
        <p14:creationId xmlns:p14="http://schemas.microsoft.com/office/powerpoint/2010/main" val="5834738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дневник</a:t>
            </a:r>
            <a:endParaRPr lang="ru-RU" dirty="0"/>
          </a:p>
        </p:txBody>
      </p:sp>
      <p:sp>
        <p:nvSpPr>
          <p:cNvPr id="3" name="Объект 2"/>
          <p:cNvSpPr>
            <a:spLocks noGrp="1"/>
          </p:cNvSpPr>
          <p:nvPr>
            <p:ph idx="1"/>
          </p:nvPr>
        </p:nvSpPr>
        <p:spPr>
          <a:xfrm>
            <a:off x="2231136" y="2638044"/>
            <a:ext cx="7729728" cy="2768843"/>
          </a:xfrm>
        </p:spPr>
        <p:txBody>
          <a:bodyPr>
            <a:normAutofit/>
          </a:bodyPr>
          <a:lstStyle/>
          <a:p>
            <a:pPr marL="0" indent="0" algn="ctr">
              <a:buNone/>
            </a:pPr>
            <a:r>
              <a:rPr lang="ru-RU" sz="2400" dirty="0" smtClean="0"/>
              <a:t>Для повседневной практики рекомендуется завести дневник, где будут записи только на изучаемом языке. Ведение дневника привнесет элемент организованности в ваше обучение, что положительно скажется на продуктивности последнего.</a:t>
            </a:r>
            <a:endParaRPr lang="ru-RU" sz="2400" dirty="0"/>
          </a:p>
        </p:txBody>
      </p:sp>
    </p:spTree>
    <p:extLst>
      <p:ext uri="{BB962C8B-B14F-4D97-AF65-F5344CB8AC3E}">
        <p14:creationId xmlns:p14="http://schemas.microsoft.com/office/powerpoint/2010/main" val="33363520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31136" y="696335"/>
            <a:ext cx="7729728" cy="1188720"/>
          </a:xfrm>
        </p:spPr>
        <p:txBody>
          <a:bodyPr/>
          <a:lstStyle/>
          <a:p>
            <a:r>
              <a:rPr lang="ru-RU" dirty="0" smtClean="0"/>
              <a:t>Учите необходимую лексику</a:t>
            </a:r>
            <a:endParaRPr lang="ru-RU" dirty="0"/>
          </a:p>
        </p:txBody>
      </p:sp>
      <p:sp>
        <p:nvSpPr>
          <p:cNvPr id="3" name="Объект 2"/>
          <p:cNvSpPr>
            <a:spLocks noGrp="1"/>
          </p:cNvSpPr>
          <p:nvPr>
            <p:ph idx="1"/>
          </p:nvPr>
        </p:nvSpPr>
        <p:spPr/>
        <p:txBody>
          <a:bodyPr>
            <a:normAutofit/>
          </a:bodyPr>
          <a:lstStyle/>
          <a:p>
            <a:pPr marL="0" indent="0" algn="ctr">
              <a:buNone/>
            </a:pPr>
            <a:r>
              <a:rPr lang="ru-RU" sz="2400" dirty="0" smtClean="0"/>
              <a:t>Не стоит пытаться впечатлить окружающих высокопарными оборотами, значение которых вы не до конца понимаете. Лучше для начала выучить простую, но наиболее </a:t>
            </a:r>
            <a:r>
              <a:rPr lang="ru-RU" sz="2400" dirty="0" err="1" smtClean="0"/>
              <a:t>употребимую</a:t>
            </a:r>
            <a:r>
              <a:rPr lang="ru-RU" sz="2400" dirty="0" smtClean="0"/>
              <a:t> лексику.</a:t>
            </a:r>
            <a:endParaRPr lang="ru-RU" sz="2400" dirty="0"/>
          </a:p>
        </p:txBody>
      </p:sp>
    </p:spTree>
    <p:extLst>
      <p:ext uri="{BB962C8B-B14F-4D97-AF65-F5344CB8AC3E}">
        <p14:creationId xmlns:p14="http://schemas.microsoft.com/office/powerpoint/2010/main" val="36796617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Методики для разных типов восприятия</a:t>
            </a:r>
            <a:endParaRPr lang="ru-RU" dirty="0"/>
          </a:p>
        </p:txBody>
      </p:sp>
      <p:sp>
        <p:nvSpPr>
          <p:cNvPr id="3" name="Текст 2"/>
          <p:cNvSpPr>
            <a:spLocks noGrp="1"/>
          </p:cNvSpPr>
          <p:nvPr>
            <p:ph type="body" idx="1"/>
          </p:nvPr>
        </p:nvSpPr>
        <p:spPr/>
        <p:txBody>
          <a:bodyPr/>
          <a:lstStyle/>
          <a:p>
            <a:endParaRPr lang="ru-RU"/>
          </a:p>
        </p:txBody>
      </p:sp>
    </p:spTree>
    <p:extLst>
      <p:ext uri="{BB962C8B-B14F-4D97-AF65-F5344CB8AC3E}">
        <p14:creationId xmlns:p14="http://schemas.microsoft.com/office/powerpoint/2010/main" val="22100146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37522" y="547249"/>
            <a:ext cx="7729728" cy="1188720"/>
          </a:xfrm>
        </p:spPr>
        <p:txBody>
          <a:bodyPr/>
          <a:lstStyle/>
          <a:p>
            <a:r>
              <a:rPr lang="ru-RU" dirty="0" err="1" smtClean="0"/>
              <a:t>Визуалам</a:t>
            </a:r>
            <a:endParaRPr lang="ru-RU" dirty="0"/>
          </a:p>
        </p:txBody>
      </p:sp>
      <p:sp>
        <p:nvSpPr>
          <p:cNvPr id="3" name="Объект 2"/>
          <p:cNvSpPr>
            <a:spLocks noGrp="1"/>
          </p:cNvSpPr>
          <p:nvPr>
            <p:ph idx="1"/>
          </p:nvPr>
        </p:nvSpPr>
        <p:spPr>
          <a:xfrm>
            <a:off x="3094582" y="2136913"/>
            <a:ext cx="5615608" cy="4025348"/>
          </a:xfrm>
        </p:spPr>
        <p:txBody>
          <a:bodyPr>
            <a:normAutofit/>
          </a:bodyPr>
          <a:lstStyle/>
          <a:p>
            <a:pPr marL="0" indent="0">
              <a:buNone/>
            </a:pPr>
            <a:r>
              <a:rPr lang="ru-RU" sz="2400" dirty="0" smtClean="0"/>
              <a:t>Основные методы:</a:t>
            </a:r>
          </a:p>
          <a:p>
            <a:r>
              <a:rPr lang="ru-RU" sz="2400" dirty="0" smtClean="0"/>
              <a:t>Метод И.К. Айвазовского</a:t>
            </a:r>
          </a:p>
          <a:p>
            <a:r>
              <a:rPr lang="ru-RU" sz="2400" dirty="0" smtClean="0"/>
              <a:t>Метод В.В. Ярцева</a:t>
            </a:r>
          </a:p>
          <a:p>
            <a:r>
              <a:rPr lang="ru-RU" sz="2400" dirty="0" smtClean="0"/>
              <a:t>Создание ассоциативных сетей</a:t>
            </a:r>
          </a:p>
          <a:p>
            <a:pPr marL="0" indent="0">
              <a:buNone/>
            </a:pPr>
            <a:r>
              <a:rPr lang="ru-RU" sz="2400" dirty="0" smtClean="0"/>
              <a:t>Вспомогательные методы:</a:t>
            </a:r>
          </a:p>
          <a:p>
            <a:r>
              <a:rPr lang="ru-RU" sz="2400" dirty="0" smtClean="0"/>
              <a:t>Метод карточек </a:t>
            </a:r>
          </a:p>
          <a:p>
            <a:r>
              <a:rPr lang="ru-RU" sz="2400" dirty="0" smtClean="0"/>
              <a:t>Метод подписей</a:t>
            </a:r>
            <a:endParaRPr lang="ru-RU" sz="2400" dirty="0"/>
          </a:p>
        </p:txBody>
      </p:sp>
    </p:spTree>
    <p:extLst>
      <p:ext uri="{BB962C8B-B14F-4D97-AF65-F5344CB8AC3E}">
        <p14:creationId xmlns:p14="http://schemas.microsoft.com/office/powerpoint/2010/main" val="12352169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31136" y="437918"/>
            <a:ext cx="7729728" cy="1188720"/>
          </a:xfrm>
        </p:spPr>
        <p:txBody>
          <a:bodyPr/>
          <a:lstStyle/>
          <a:p>
            <a:r>
              <a:rPr lang="ru-RU" dirty="0" err="1" smtClean="0"/>
              <a:t>Аудиалам</a:t>
            </a:r>
            <a:endParaRPr lang="ru-RU" dirty="0"/>
          </a:p>
        </p:txBody>
      </p:sp>
      <p:sp>
        <p:nvSpPr>
          <p:cNvPr id="3" name="Объект 2"/>
          <p:cNvSpPr>
            <a:spLocks noGrp="1"/>
          </p:cNvSpPr>
          <p:nvPr>
            <p:ph idx="1"/>
          </p:nvPr>
        </p:nvSpPr>
        <p:spPr>
          <a:xfrm>
            <a:off x="3039717" y="1942304"/>
            <a:ext cx="6112565" cy="3101983"/>
          </a:xfrm>
        </p:spPr>
        <p:txBody>
          <a:bodyPr>
            <a:noAutofit/>
          </a:bodyPr>
          <a:lstStyle/>
          <a:p>
            <a:pPr marL="0" indent="0">
              <a:buNone/>
            </a:pPr>
            <a:r>
              <a:rPr lang="ru-RU" sz="2400" dirty="0" smtClean="0"/>
              <a:t>Основные методы:</a:t>
            </a:r>
          </a:p>
          <a:p>
            <a:r>
              <a:rPr lang="ru-RU" sz="2400" dirty="0" smtClean="0"/>
              <a:t>Метод параллельного прослушивания</a:t>
            </a:r>
          </a:p>
          <a:p>
            <a:r>
              <a:rPr lang="ru-RU" sz="2400" dirty="0" smtClean="0"/>
              <a:t>Метод В.В. Ярцева</a:t>
            </a:r>
          </a:p>
          <a:p>
            <a:r>
              <a:rPr lang="ru-RU" sz="2400" dirty="0" smtClean="0"/>
              <a:t>Диктанты </a:t>
            </a:r>
            <a:endParaRPr lang="ru-RU" sz="2400" dirty="0"/>
          </a:p>
          <a:p>
            <a:pPr marL="0" indent="0">
              <a:buNone/>
            </a:pPr>
            <a:r>
              <a:rPr lang="ru-RU" sz="2400" dirty="0" smtClean="0"/>
              <a:t>Вспомогательные методы:</a:t>
            </a:r>
          </a:p>
          <a:p>
            <a:r>
              <a:rPr lang="ru-RU" sz="2400" dirty="0" smtClean="0"/>
              <a:t>Прослушивание музыки</a:t>
            </a:r>
          </a:p>
          <a:p>
            <a:r>
              <a:rPr lang="ru-RU" sz="2400" dirty="0" smtClean="0"/>
              <a:t>Использование социальных сетей</a:t>
            </a:r>
            <a:endParaRPr lang="ru-RU" sz="2400" dirty="0"/>
          </a:p>
        </p:txBody>
      </p:sp>
    </p:spTree>
    <p:extLst>
      <p:ext uri="{BB962C8B-B14F-4D97-AF65-F5344CB8AC3E}">
        <p14:creationId xmlns:p14="http://schemas.microsoft.com/office/powerpoint/2010/main" val="8855171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00709" y="795727"/>
            <a:ext cx="7729728" cy="1188720"/>
          </a:xfrm>
        </p:spPr>
        <p:txBody>
          <a:bodyPr/>
          <a:lstStyle/>
          <a:p>
            <a:r>
              <a:rPr lang="ru-RU" dirty="0" err="1" smtClean="0"/>
              <a:t>Кинестетикам</a:t>
            </a:r>
            <a:endParaRPr lang="ru-RU" dirty="0"/>
          </a:p>
        </p:txBody>
      </p:sp>
      <p:sp>
        <p:nvSpPr>
          <p:cNvPr id="4" name="Объект 2"/>
          <p:cNvSpPr txBox="1">
            <a:spLocks/>
          </p:cNvSpPr>
          <p:nvPr/>
        </p:nvSpPr>
        <p:spPr>
          <a:xfrm>
            <a:off x="3971410" y="2445026"/>
            <a:ext cx="4388325" cy="304983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ru-RU" sz="2400" dirty="0" smtClean="0"/>
              <a:t>Основные методы:</a:t>
            </a:r>
          </a:p>
          <a:p>
            <a:r>
              <a:rPr lang="ru-RU" sz="2400" dirty="0" smtClean="0"/>
              <a:t>Мнемотехника</a:t>
            </a:r>
          </a:p>
          <a:p>
            <a:pPr marL="0" indent="0">
              <a:buFont typeface="Arial" panose="020B0604020202020204" pitchFamily="34" charset="0"/>
              <a:buNone/>
            </a:pPr>
            <a:r>
              <a:rPr lang="ru-RU" sz="2400" dirty="0" smtClean="0"/>
              <a:t>Вспомогательные методы:</a:t>
            </a:r>
          </a:p>
          <a:p>
            <a:r>
              <a:rPr lang="ru-RU" sz="2400" dirty="0" smtClean="0"/>
              <a:t>Разговоры с друзьями</a:t>
            </a:r>
          </a:p>
          <a:p>
            <a:r>
              <a:rPr lang="ru-RU" sz="2400" dirty="0" smtClean="0"/>
              <a:t>Компьютерные игры</a:t>
            </a:r>
            <a:endParaRPr lang="ru-RU" sz="2400" dirty="0"/>
          </a:p>
        </p:txBody>
      </p:sp>
    </p:spTree>
    <p:extLst>
      <p:ext uri="{BB962C8B-B14F-4D97-AF65-F5344CB8AC3E}">
        <p14:creationId xmlns:p14="http://schemas.microsoft.com/office/powerpoint/2010/main" val="2425174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Актуальность</a:t>
            </a:r>
            <a:endParaRPr lang="ru-RU" dirty="0"/>
          </a:p>
        </p:txBody>
      </p:sp>
      <p:sp>
        <p:nvSpPr>
          <p:cNvPr id="3" name="Объект 2"/>
          <p:cNvSpPr>
            <a:spLocks noGrp="1"/>
          </p:cNvSpPr>
          <p:nvPr>
            <p:ph idx="1"/>
          </p:nvPr>
        </p:nvSpPr>
        <p:spPr>
          <a:xfrm>
            <a:off x="2231136" y="2638044"/>
            <a:ext cx="7729728" cy="3915156"/>
          </a:xfrm>
        </p:spPr>
        <p:txBody>
          <a:bodyPr>
            <a:normAutofit/>
          </a:bodyPr>
          <a:lstStyle/>
          <a:p>
            <a:r>
              <a:rPr lang="ru-RU" sz="2000" dirty="0" smtClean="0"/>
              <a:t>Изучение иностранных языков становится все более распространенным увлечением в наше время. Этому способствуют как введение в курс обязательной школьной программы изучение одного или нескольких из них, так и растущий интерес прогрессивной молодежи к эмиграции в западные страны ввиду низкого уровня жизни и отсутствия значимых перспектив для сотрудников интеллектуальной сферы в нашем государстве в обозримом будущем. </a:t>
            </a:r>
            <a:r>
              <a:rPr lang="ru-RU" sz="2000" dirty="0" smtClean="0">
                <a:latin typeface="Arial" panose="020B0604020202020204" pitchFamily="34" charset="0"/>
                <a:ea typeface="Calibri" panose="020F0502020204030204" pitchFamily="34" charset="0"/>
                <a:cs typeface="Arial" panose="020B0604020202020204" pitchFamily="34" charset="0"/>
              </a:rPr>
              <a:t>Изучением </a:t>
            </a:r>
            <a:r>
              <a:rPr lang="ru-RU" sz="2000" dirty="0">
                <a:latin typeface="Arial" panose="020B0604020202020204" pitchFamily="34" charset="0"/>
                <a:ea typeface="Calibri" panose="020F0502020204030204" pitchFamily="34" charset="0"/>
                <a:cs typeface="Arial" panose="020B0604020202020204" pitchFamily="34" charset="0"/>
              </a:rPr>
              <a:t>иностранных языков заняты и люди, принадлежащие к высшим социальным стратам: им он может быть полезен во время заграничных туристических вояжей. </a:t>
            </a:r>
            <a:endParaRPr lang="ru-R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09918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Дискретам</a:t>
            </a:r>
            <a:endParaRPr lang="ru-RU" dirty="0"/>
          </a:p>
        </p:txBody>
      </p:sp>
      <p:sp>
        <p:nvSpPr>
          <p:cNvPr id="4" name="Объект 2"/>
          <p:cNvSpPr txBox="1">
            <a:spLocks/>
          </p:cNvSpPr>
          <p:nvPr/>
        </p:nvSpPr>
        <p:spPr>
          <a:xfrm>
            <a:off x="3908463" y="2581722"/>
            <a:ext cx="4375073" cy="310198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ru-RU" sz="2400" dirty="0" smtClean="0"/>
              <a:t>Основные методы:</a:t>
            </a:r>
          </a:p>
          <a:p>
            <a:r>
              <a:rPr lang="ru-RU" sz="2400" dirty="0" smtClean="0"/>
              <a:t>Этимологический</a:t>
            </a:r>
          </a:p>
          <a:p>
            <a:pPr marL="0" indent="0">
              <a:buFont typeface="Arial" panose="020B0604020202020204" pitchFamily="34" charset="0"/>
              <a:buNone/>
            </a:pPr>
            <a:r>
              <a:rPr lang="ru-RU" sz="2400" dirty="0" smtClean="0"/>
              <a:t>Вспомогательные методы:</a:t>
            </a:r>
          </a:p>
          <a:p>
            <a:r>
              <a:rPr lang="ru-RU" sz="2400" dirty="0" smtClean="0"/>
              <a:t>Интервальное повторение</a:t>
            </a:r>
            <a:endParaRPr lang="ru-RU" sz="2400" dirty="0"/>
          </a:p>
        </p:txBody>
      </p:sp>
    </p:spTree>
    <p:extLst>
      <p:ext uri="{BB962C8B-B14F-4D97-AF65-F5344CB8AC3E}">
        <p14:creationId xmlns:p14="http://schemas.microsoft.com/office/powerpoint/2010/main" val="20997948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Заключение</a:t>
            </a:r>
            <a:endParaRPr lang="ru-RU" dirty="0"/>
          </a:p>
        </p:txBody>
      </p:sp>
      <p:sp>
        <p:nvSpPr>
          <p:cNvPr id="3" name="Текст 2"/>
          <p:cNvSpPr>
            <a:spLocks noGrp="1"/>
          </p:cNvSpPr>
          <p:nvPr>
            <p:ph type="body" idx="1"/>
          </p:nvPr>
        </p:nvSpPr>
        <p:spPr/>
        <p:txBody>
          <a:bodyPr/>
          <a:lstStyle/>
          <a:p>
            <a:endParaRPr lang="ru-RU"/>
          </a:p>
        </p:txBody>
      </p:sp>
    </p:spTree>
    <p:extLst>
      <p:ext uri="{BB962C8B-B14F-4D97-AF65-F5344CB8AC3E}">
        <p14:creationId xmlns:p14="http://schemas.microsoft.com/office/powerpoint/2010/main" val="34591963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5049" y="0"/>
            <a:ext cx="5074125" cy="553212"/>
          </a:xfrm>
        </p:spPr>
        <p:txBody>
          <a:bodyPr>
            <a:normAutofit fontScale="90000"/>
          </a:bodyPr>
          <a:lstStyle/>
          <a:p>
            <a:r>
              <a:rPr lang="ru-RU" dirty="0" smtClean="0"/>
              <a:t>Список литературы</a:t>
            </a:r>
            <a:endParaRPr lang="ru-RU" dirty="0"/>
          </a:p>
        </p:txBody>
      </p:sp>
      <p:sp>
        <p:nvSpPr>
          <p:cNvPr id="3" name="Объект 2"/>
          <p:cNvSpPr>
            <a:spLocks noGrp="1"/>
          </p:cNvSpPr>
          <p:nvPr>
            <p:ph idx="1"/>
          </p:nvPr>
        </p:nvSpPr>
        <p:spPr>
          <a:xfrm>
            <a:off x="781679" y="642664"/>
            <a:ext cx="9960864" cy="6215336"/>
          </a:xfrm>
        </p:spPr>
        <p:txBody>
          <a:bodyPr>
            <a:normAutofit fontScale="77500" lnSpcReduction="20000"/>
          </a:bodyPr>
          <a:lstStyle/>
          <a:p>
            <a:pPr lvl="0"/>
            <a:r>
              <a:rPr lang="ru-RU" dirty="0" smtClean="0"/>
              <a:t>Марина </a:t>
            </a:r>
            <a:r>
              <a:rPr lang="ru-RU" dirty="0" err="1"/>
              <a:t>Маршенкулова</a:t>
            </a:r>
            <a:r>
              <a:rPr lang="ru-RU" dirty="0"/>
              <a:t>-Мои любимые техники запоминания иностранных слов. https://interesno.co/marina-marshenkulova-amara</a:t>
            </a:r>
          </a:p>
          <a:p>
            <a:pPr lvl="0"/>
            <a:r>
              <a:rPr lang="ru-RU" dirty="0"/>
              <a:t>Евгения </a:t>
            </a:r>
            <a:r>
              <a:rPr lang="ru-RU" dirty="0" err="1"/>
              <a:t>Кашаева</a:t>
            </a:r>
            <a:r>
              <a:rPr lang="ru-RU" dirty="0"/>
              <a:t>- КАК ЗАПОМИНАТЬ ИНОСТРАННЫЕ СЛОВА: 23 КРУТЫХ СПОСОБА. </a:t>
            </a:r>
            <a:r>
              <a:rPr lang="ru-RU" u="sng" dirty="0">
                <a:hlinkClick r:id="rId2"/>
              </a:rPr>
              <a:t>http://petitepolyglot.com/vocab/</a:t>
            </a:r>
            <a:endParaRPr lang="ru-RU" dirty="0"/>
          </a:p>
          <a:p>
            <a:pPr lvl="0"/>
            <a:r>
              <a:rPr lang="en-US" dirty="0"/>
              <a:t>Master Of Memory-Vocabulary: How to memorize vocabulary faster than ever. </a:t>
            </a:r>
            <a:r>
              <a:rPr lang="en-US" u="sng" dirty="0">
                <a:hlinkClick r:id="rId3"/>
              </a:rPr>
              <a:t>http://masterofmemory.com/vocabulary/</a:t>
            </a:r>
            <a:endParaRPr lang="ru-RU" dirty="0"/>
          </a:p>
          <a:p>
            <a:pPr lvl="0"/>
            <a:r>
              <a:rPr lang="en-US" dirty="0" err="1"/>
              <a:t>Skyeng</a:t>
            </a:r>
            <a:r>
              <a:rPr lang="ru-RU" dirty="0"/>
              <a:t>.</a:t>
            </a:r>
            <a:r>
              <a:rPr lang="en-US" dirty="0" err="1"/>
              <a:t>ru</a:t>
            </a:r>
            <a:r>
              <a:rPr lang="ru-RU" dirty="0"/>
              <a:t> - 7 эффективных способов запоминания английских слов. </a:t>
            </a:r>
            <a:r>
              <a:rPr lang="ru-RU" u="sng" dirty="0">
                <a:hlinkClick r:id="rId4"/>
              </a:rPr>
              <a:t>https://skyeng.ru/articles/7-effektivnyh-sposobov-zapominaniya-anglijskih-slov</a:t>
            </a:r>
            <a:endParaRPr lang="ru-RU" dirty="0"/>
          </a:p>
          <a:p>
            <a:pPr lvl="0"/>
            <a:r>
              <a:rPr lang="en-US" dirty="0" err="1"/>
              <a:t>Skyeng</a:t>
            </a:r>
            <a:r>
              <a:rPr lang="ru-RU" dirty="0"/>
              <a:t>.</a:t>
            </a:r>
            <a:r>
              <a:rPr lang="en-US" dirty="0" err="1"/>
              <a:t>ru</a:t>
            </a:r>
            <a:r>
              <a:rPr lang="en-US" dirty="0"/>
              <a:t> </a:t>
            </a:r>
            <a:r>
              <a:rPr lang="ru-RU" dirty="0"/>
              <a:t>– Эффективная техника запоминания английских слов. https://skyeng.ru/articles/effektivnaya-tehnika-zapominaniya-anglijskih-slov</a:t>
            </a:r>
          </a:p>
          <a:p>
            <a:pPr lvl="0"/>
            <a:r>
              <a:rPr lang="en-US" dirty="0" err="1"/>
              <a:t>Skyeng</a:t>
            </a:r>
            <a:r>
              <a:rPr lang="ru-RU" dirty="0"/>
              <a:t>.</a:t>
            </a:r>
            <a:r>
              <a:rPr lang="en-US" dirty="0" err="1"/>
              <a:t>ru</a:t>
            </a:r>
            <a:r>
              <a:rPr lang="ru-RU" dirty="0"/>
              <a:t> - Размер словарного запаса: сколько английских слов нужно знать для свободного владения языком. </a:t>
            </a:r>
            <a:r>
              <a:rPr lang="ru-RU" u="sng" dirty="0">
                <a:hlinkClick r:id="rId5"/>
              </a:rPr>
              <a:t>https://skyeng.ru/articles/razmer-slovarnogo-zapasa-skolko-anglijskih-slov-nuzhno-znat-dlya-svobodnogo-vladeniya-yazykom</a:t>
            </a:r>
            <a:endParaRPr lang="ru-RU" dirty="0"/>
          </a:p>
          <a:p>
            <a:pPr lvl="0"/>
            <a:r>
              <a:rPr lang="en-US" dirty="0" err="1"/>
              <a:t>Experemental</a:t>
            </a:r>
            <a:r>
              <a:rPr lang="en-US" dirty="0"/>
              <a:t> Physic </a:t>
            </a:r>
            <a:r>
              <a:rPr lang="ru-RU" dirty="0"/>
              <a:t>- МНЕМОТЕХНИКА: ЧТО ЭТО ТАКОЕ И КАК ЕЕ ИСПОЛЬЗОВАТЬ. </a:t>
            </a:r>
            <a:r>
              <a:rPr lang="en-US" u="sng" dirty="0">
                <a:hlinkClick r:id="rId5"/>
              </a:rPr>
              <a:t>https://skyeng.ru/articles/razmer-slovarnogo-zapasa-skolko-anglijskih-slov-nuzhno-znat-dlya-svobodnogo-vladeniya-yazykom</a:t>
            </a:r>
            <a:endParaRPr lang="ru-RU" dirty="0"/>
          </a:p>
          <a:p>
            <a:pPr lvl="0"/>
            <a:r>
              <a:rPr lang="en-US" dirty="0"/>
              <a:t>English Patient</a:t>
            </a:r>
            <a:r>
              <a:rPr lang="ru-RU" dirty="0"/>
              <a:t>- Топ-25 лучших способов запоминания английских слов. </a:t>
            </a:r>
            <a:r>
              <a:rPr lang="ru-RU" u="sng" dirty="0">
                <a:hlinkClick r:id="rId6"/>
              </a:rPr>
              <a:t>https://www.englishpatient.org/articles/sposoby-zapominaniya-anglijskih-slov#</a:t>
            </a:r>
            <a:endParaRPr lang="ru-RU" dirty="0"/>
          </a:p>
          <a:p>
            <a:pPr lvl="0"/>
            <a:r>
              <a:rPr lang="ru-RU" dirty="0"/>
              <a:t>Linguapress.com</a:t>
            </a:r>
          </a:p>
          <a:p>
            <a:pPr lvl="0"/>
            <a:r>
              <a:rPr lang="ru-RU" dirty="0"/>
              <a:t>Тест </a:t>
            </a:r>
            <a:r>
              <a:rPr lang="ru-RU" dirty="0" err="1"/>
              <a:t>аудиал</a:t>
            </a:r>
            <a:r>
              <a:rPr lang="ru-RU" dirty="0"/>
              <a:t>, </a:t>
            </a:r>
            <a:r>
              <a:rPr lang="ru-RU" dirty="0" err="1"/>
              <a:t>визуал</a:t>
            </a:r>
            <a:r>
              <a:rPr lang="ru-RU" dirty="0"/>
              <a:t>, </a:t>
            </a:r>
            <a:r>
              <a:rPr lang="ru-RU" dirty="0" err="1"/>
              <a:t>кинестетик</a:t>
            </a:r>
            <a:r>
              <a:rPr lang="ru-RU" dirty="0"/>
              <a:t>. Диагностика доминирующей перцептивной модальности С. </a:t>
            </a:r>
            <a:r>
              <a:rPr lang="ru-RU" dirty="0" err="1"/>
              <a:t>Ефремцева</a:t>
            </a:r>
            <a:r>
              <a:rPr lang="ru-RU" dirty="0"/>
              <a:t>. </a:t>
            </a:r>
            <a:r>
              <a:rPr lang="ru-RU" u="sng" dirty="0">
                <a:hlinkClick r:id="rId7"/>
              </a:rPr>
              <a:t>https://psycabi.net/testy/289-test-audial-vizual-kinestetik-diagnostika-dominiruyushchej-pertseptivnoj-modalnosti-s-efremtseva</a:t>
            </a:r>
            <a:endParaRPr lang="ru-RU" dirty="0"/>
          </a:p>
          <a:p>
            <a:pPr lvl="0"/>
            <a:r>
              <a:rPr lang="en-US" dirty="0" err="1"/>
              <a:t>TextoLogia</a:t>
            </a:r>
            <a:r>
              <a:rPr lang="ru-RU" dirty="0"/>
              <a:t>.</a:t>
            </a:r>
            <a:r>
              <a:rPr lang="en-US" dirty="0" err="1"/>
              <a:t>ru</a:t>
            </a:r>
            <a:r>
              <a:rPr lang="ru-RU" dirty="0"/>
              <a:t>/</a:t>
            </a:r>
            <a:r>
              <a:rPr lang="ru-RU" dirty="0" err="1"/>
              <a:t>Coвpeмeнный</a:t>
            </a:r>
            <a:r>
              <a:rPr lang="ru-RU" dirty="0"/>
              <a:t> </a:t>
            </a:r>
            <a:r>
              <a:rPr lang="ru-RU" dirty="0" err="1"/>
              <a:t>pyccкий</a:t>
            </a:r>
            <a:r>
              <a:rPr lang="ru-RU" dirty="0"/>
              <a:t> </a:t>
            </a:r>
            <a:r>
              <a:rPr lang="ru-RU" dirty="0" err="1"/>
              <a:t>литepaтypный</a:t>
            </a:r>
            <a:r>
              <a:rPr lang="ru-RU" dirty="0"/>
              <a:t> язык / </a:t>
            </a:r>
            <a:r>
              <a:rPr lang="ru-RU" dirty="0" err="1"/>
              <a:t>Aктивнaя</a:t>
            </a:r>
            <a:r>
              <a:rPr lang="ru-RU" dirty="0"/>
              <a:t> и </a:t>
            </a:r>
            <a:r>
              <a:rPr lang="ru-RU" dirty="0" err="1"/>
              <a:t>пaccивнaя</a:t>
            </a:r>
            <a:r>
              <a:rPr lang="ru-RU" dirty="0"/>
              <a:t> </a:t>
            </a:r>
            <a:r>
              <a:rPr lang="ru-RU" dirty="0" err="1"/>
              <a:t>лeкcикa</a:t>
            </a:r>
            <a:r>
              <a:rPr lang="ru-RU" dirty="0"/>
              <a:t> / </a:t>
            </a:r>
            <a:r>
              <a:rPr lang="ru-RU" dirty="0" err="1"/>
              <a:t>Пoд</a:t>
            </a:r>
            <a:r>
              <a:rPr lang="ru-RU" dirty="0"/>
              <a:t> </a:t>
            </a:r>
            <a:r>
              <a:rPr lang="ru-RU" dirty="0" err="1"/>
              <a:t>peд</a:t>
            </a:r>
            <a:r>
              <a:rPr lang="ru-RU" dirty="0"/>
              <a:t>. П. A. </a:t>
            </a:r>
            <a:r>
              <a:rPr lang="ru-RU" dirty="0" err="1"/>
              <a:t>Лeкaнтa</a:t>
            </a:r>
            <a:r>
              <a:rPr lang="ru-RU" dirty="0"/>
              <a:t> — M., 2009г. </a:t>
            </a:r>
            <a:r>
              <a:rPr lang="en-US" u="sng" dirty="0">
                <a:hlinkClick r:id="rId8"/>
              </a:rPr>
              <a:t>http://www.textologia.ru/russkiy/leksikologia/slovo-upotreblenie/aktivnaya-i-passivnaya-leksika/708/?q=463&amp;n=708</a:t>
            </a:r>
            <a:endParaRPr lang="ru-RU" dirty="0"/>
          </a:p>
          <a:p>
            <a:pPr lvl="0"/>
            <a:r>
              <a:rPr lang="ru-RU" dirty="0"/>
              <a:t>Виолетта </a:t>
            </a:r>
            <a:r>
              <a:rPr lang="ru-RU" dirty="0" err="1"/>
              <a:t>Ващилина</a:t>
            </a:r>
            <a:r>
              <a:rPr lang="ru-RU" dirty="0"/>
              <a:t>/ Какие типы восприятия бывают и зачем это важно знать? https://adukar.by/news/vizual-audial-kinestetik-digital-tipy-vospriyatiya</a:t>
            </a:r>
          </a:p>
          <a:p>
            <a:endParaRPr lang="ru-RU" dirty="0"/>
          </a:p>
        </p:txBody>
      </p:sp>
    </p:spTree>
    <p:extLst>
      <p:ext uri="{BB962C8B-B14F-4D97-AF65-F5344CB8AC3E}">
        <p14:creationId xmlns:p14="http://schemas.microsoft.com/office/powerpoint/2010/main" val="21198957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Спасибо за внимание!</a:t>
            </a:r>
            <a:endParaRPr lang="ru-RU" dirty="0"/>
          </a:p>
        </p:txBody>
      </p:sp>
      <p:sp>
        <p:nvSpPr>
          <p:cNvPr id="3" name="Текст 2"/>
          <p:cNvSpPr>
            <a:spLocks noGrp="1"/>
          </p:cNvSpPr>
          <p:nvPr>
            <p:ph type="body" idx="1"/>
          </p:nvPr>
        </p:nvSpPr>
        <p:spPr/>
        <p:txBody>
          <a:bodyPr/>
          <a:lstStyle/>
          <a:p>
            <a:endParaRPr lang="ru-RU"/>
          </a:p>
        </p:txBody>
      </p:sp>
    </p:spTree>
    <p:extLst>
      <p:ext uri="{BB962C8B-B14F-4D97-AF65-F5344CB8AC3E}">
        <p14:creationId xmlns:p14="http://schemas.microsoft.com/office/powerpoint/2010/main" val="3744641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введение</a:t>
            </a:r>
            <a:endParaRPr lang="ru-RU" dirty="0"/>
          </a:p>
        </p:txBody>
      </p:sp>
      <p:sp>
        <p:nvSpPr>
          <p:cNvPr id="3" name="Текст 2"/>
          <p:cNvSpPr>
            <a:spLocks noGrp="1"/>
          </p:cNvSpPr>
          <p:nvPr>
            <p:ph type="body" idx="1"/>
          </p:nvPr>
        </p:nvSpPr>
        <p:spPr/>
        <p:txBody>
          <a:bodyPr/>
          <a:lstStyle/>
          <a:p>
            <a:endParaRPr lang="ru-RU"/>
          </a:p>
        </p:txBody>
      </p:sp>
    </p:spTree>
    <p:extLst>
      <p:ext uri="{BB962C8B-B14F-4D97-AF65-F5344CB8AC3E}">
        <p14:creationId xmlns:p14="http://schemas.microsoft.com/office/powerpoint/2010/main" val="3528626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31136" y="316992"/>
            <a:ext cx="7729728" cy="1188720"/>
          </a:xfrm>
        </p:spPr>
        <p:txBody>
          <a:bodyPr/>
          <a:lstStyle/>
          <a:p>
            <a:r>
              <a:rPr lang="ru-RU" dirty="0" smtClean="0"/>
              <a:t>Разделы языка</a:t>
            </a:r>
            <a:endParaRPr lang="ru-RU" dirty="0"/>
          </a:p>
        </p:txBody>
      </p:sp>
      <p:sp>
        <p:nvSpPr>
          <p:cNvPr id="3" name="Объект 2"/>
          <p:cNvSpPr>
            <a:spLocks noGrp="1"/>
          </p:cNvSpPr>
          <p:nvPr>
            <p:ph idx="1"/>
          </p:nvPr>
        </p:nvSpPr>
        <p:spPr>
          <a:xfrm>
            <a:off x="2231136" y="1752600"/>
            <a:ext cx="2328163" cy="4801314"/>
          </a:xfrm>
          <a:ln>
            <a:solidFill>
              <a:schemeClr val="accent2"/>
            </a:solidFill>
          </a:ln>
        </p:spPr>
        <p:txBody>
          <a:bodyPr>
            <a:normAutofit/>
          </a:bodyPr>
          <a:lstStyle/>
          <a:p>
            <a:pPr marL="0" indent="0">
              <a:buNone/>
            </a:pPr>
            <a:r>
              <a:rPr lang="ru-RU" b="1" dirty="0" err="1">
                <a:latin typeface="Times New Roman" panose="02020603050405020304" pitchFamily="18" charset="0"/>
                <a:cs typeface="Times New Roman" panose="02020603050405020304" pitchFamily="18" charset="0"/>
              </a:rPr>
              <a:t>Ле́ксика</a:t>
            </a:r>
            <a:r>
              <a:rPr lang="ru-RU" dirty="0">
                <a:latin typeface="Times New Roman" panose="02020603050405020304" pitchFamily="18" charset="0"/>
                <a:cs typeface="Times New Roman" panose="02020603050405020304" pitchFamily="18" charset="0"/>
              </a:rPr>
              <a:t> (от др.-греч. </a:t>
            </a:r>
            <a:r>
              <a:rPr lang="ru-RU" dirty="0" err="1">
                <a:latin typeface="Times New Roman" panose="02020603050405020304" pitchFamily="18" charset="0"/>
                <a:cs typeface="Times New Roman" panose="02020603050405020304" pitchFamily="18" charset="0"/>
              </a:rPr>
              <a:t>τὸ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λεξικός</a:t>
            </a:r>
            <a:r>
              <a:rPr lang="ru-RU" dirty="0">
                <a:latin typeface="Times New Roman" panose="02020603050405020304" pitchFamily="18" charset="0"/>
                <a:cs typeface="Times New Roman" panose="02020603050405020304" pitchFamily="18" charset="0"/>
              </a:rPr>
              <a:t> «относящийся к слову; слово; оборот речи») — совокупность слов того или иного языка, части языка. Лексика является центральной частью языка, именующей, формирующей и передающей знания о каких-либо объектах, явлениях.</a:t>
            </a:r>
          </a:p>
        </p:txBody>
      </p:sp>
      <p:sp>
        <p:nvSpPr>
          <p:cNvPr id="4" name="TextBox 3"/>
          <p:cNvSpPr txBox="1"/>
          <p:nvPr/>
        </p:nvSpPr>
        <p:spPr>
          <a:xfrm>
            <a:off x="4698998" y="1752600"/>
            <a:ext cx="2946402" cy="4801314"/>
          </a:xfrm>
          <a:prstGeom prst="rect">
            <a:avLst/>
          </a:prstGeom>
          <a:noFill/>
          <a:ln>
            <a:solidFill>
              <a:schemeClr val="accent2"/>
            </a:solidFill>
          </a:ln>
        </p:spPr>
        <p:txBody>
          <a:bodyPr wrap="square" rtlCol="0">
            <a:spAutoFit/>
          </a:bodyPr>
          <a:lstStyle/>
          <a:p>
            <a:r>
              <a:rPr lang="ru-RU" b="1" dirty="0" err="1" smtClean="0">
                <a:latin typeface="Times New Roman" panose="02020603050405020304" pitchFamily="18" charset="0"/>
                <a:cs typeface="Times New Roman" panose="02020603050405020304" pitchFamily="18" charset="0"/>
              </a:rPr>
              <a:t>Грамма́тика</a:t>
            </a:r>
            <a:r>
              <a:rPr lang="ru-RU" dirty="0" smtClean="0">
                <a:latin typeface="Times New Roman" panose="02020603050405020304" pitchFamily="18" charset="0"/>
                <a:cs typeface="Times New Roman" panose="02020603050405020304" pitchFamily="18" charset="0"/>
              </a:rPr>
              <a:t> (др.-греч. </a:t>
            </a:r>
            <a:r>
              <a:rPr lang="ru-RU" dirty="0" err="1" smtClean="0">
                <a:latin typeface="Times New Roman" panose="02020603050405020304" pitchFamily="18" charset="0"/>
                <a:cs typeface="Times New Roman" panose="02020603050405020304" pitchFamily="18" charset="0"/>
              </a:rPr>
              <a:t>γρ</a:t>
            </a:r>
            <a:r>
              <a:rPr lang="ru-RU" dirty="0" smtClean="0">
                <a:latin typeface="Times New Roman" panose="02020603050405020304" pitchFamily="18" charset="0"/>
                <a:cs typeface="Times New Roman" panose="02020603050405020304" pitchFamily="18" charset="0"/>
              </a:rPr>
              <a:t>αμματική от γράμμα «буква») как наука является разделом языкознания, который изучает грамматический строй языка, закономерности построения правильных осмысленных речевых отрезков на этом языке (словоформ, синтагм, предложений, текстов). Эти закономерности грамматика формулирует в виде общих грамматических правил.</a:t>
            </a: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810499" y="1752600"/>
            <a:ext cx="2150365" cy="4801314"/>
          </a:xfrm>
          <a:prstGeom prst="rect">
            <a:avLst/>
          </a:prstGeom>
          <a:noFill/>
          <a:ln>
            <a:solidFill>
              <a:schemeClr val="accent2"/>
            </a:solidFill>
          </a:ln>
        </p:spPr>
        <p:txBody>
          <a:bodyPr wrap="square" rtlCol="0">
            <a:spAutoFit/>
          </a:bodyPr>
          <a:lstStyle/>
          <a:p>
            <a:r>
              <a:rPr lang="ru-RU" b="1" dirty="0" err="1" smtClean="0">
                <a:latin typeface="Times New Roman" panose="02020603050405020304" pitchFamily="18" charset="0"/>
                <a:cs typeface="Times New Roman" panose="02020603050405020304" pitchFamily="18" charset="0"/>
              </a:rPr>
              <a:t>Фоне́тика</a:t>
            </a:r>
            <a:r>
              <a:rPr lang="ru-RU" dirty="0" smtClean="0">
                <a:latin typeface="Times New Roman" panose="02020603050405020304" pitchFamily="18" charset="0"/>
                <a:cs typeface="Times New Roman" panose="02020603050405020304" pitchFamily="18" charset="0"/>
              </a:rPr>
              <a:t> (греч. </a:t>
            </a:r>
            <a:r>
              <a:rPr lang="ru-RU" dirty="0" err="1" smtClean="0">
                <a:latin typeface="Times New Roman" panose="02020603050405020304" pitchFamily="18" charset="0"/>
                <a:cs typeface="Times New Roman" panose="02020603050405020304" pitchFamily="18" charset="0"/>
              </a:rPr>
              <a:t>φωνηεντικός</a:t>
            </a:r>
            <a:r>
              <a:rPr lang="ru-RU" dirty="0" smtClean="0">
                <a:latin typeface="Times New Roman" panose="02020603050405020304" pitchFamily="18" charset="0"/>
                <a:cs typeface="Times New Roman" panose="02020603050405020304" pitchFamily="18" charset="0"/>
              </a:rPr>
              <a:t> «звуковой» от </a:t>
            </a:r>
            <a:r>
              <a:rPr lang="ru-RU" dirty="0" err="1" smtClean="0">
                <a:latin typeface="Times New Roman" panose="02020603050405020304" pitchFamily="18" charset="0"/>
                <a:cs typeface="Times New Roman" panose="02020603050405020304" pitchFamily="18" charset="0"/>
              </a:rPr>
              <a:t>φωνή</a:t>
            </a:r>
            <a:r>
              <a:rPr lang="ru-RU" dirty="0" smtClean="0">
                <a:latin typeface="Times New Roman" panose="02020603050405020304" pitchFamily="18" charset="0"/>
                <a:cs typeface="Times New Roman" panose="02020603050405020304" pitchFamily="18" charset="0"/>
              </a:rPr>
              <a:t> «звук») — раздел лингвистики, изучающий звуки речи и звуковое строение языка (слоги, звукосочетания, закономерности соединения звуков в речевую цепочку).</a:t>
            </a:r>
          </a:p>
          <a:p>
            <a:endParaRPr lang="ru-RU" dirty="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2158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51014" y="388222"/>
            <a:ext cx="7729728" cy="1188720"/>
          </a:xfrm>
        </p:spPr>
        <p:txBody>
          <a:bodyPr/>
          <a:lstStyle/>
          <a:p>
            <a:r>
              <a:rPr lang="ru-RU" dirty="0" smtClean="0"/>
              <a:t>Лексика</a:t>
            </a:r>
            <a:endParaRPr lang="ru-RU" dirty="0"/>
          </a:p>
        </p:txBody>
      </p:sp>
      <p:sp>
        <p:nvSpPr>
          <p:cNvPr id="4" name="Стрелка вправо 3"/>
          <p:cNvSpPr/>
          <p:nvPr/>
        </p:nvSpPr>
        <p:spPr>
          <a:xfrm rot="18552175" flipH="1">
            <a:off x="3155475" y="2375172"/>
            <a:ext cx="1618621" cy="6692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право 4"/>
          <p:cNvSpPr/>
          <p:nvPr/>
        </p:nvSpPr>
        <p:spPr>
          <a:xfrm rot="2853396">
            <a:off x="7358272" y="2359573"/>
            <a:ext cx="1618621" cy="6692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451113" y="3595389"/>
            <a:ext cx="4224130" cy="1200329"/>
          </a:xfrm>
          <a:prstGeom prst="rect">
            <a:avLst/>
          </a:prstGeom>
          <a:noFill/>
          <a:ln w="25400">
            <a:solidFill>
              <a:srgbClr val="7030A0"/>
            </a:solidFill>
          </a:ln>
        </p:spPr>
        <p:txBody>
          <a:bodyPr wrap="square" rtlCol="0">
            <a:spAutoFit/>
          </a:bodyPr>
          <a:lstStyle/>
          <a:p>
            <a:pPr algn="ctr"/>
            <a:r>
              <a:rPr lang="ru-RU" sz="2400" b="1" dirty="0" smtClean="0"/>
              <a:t>Активная:</a:t>
            </a:r>
          </a:p>
          <a:p>
            <a:pPr algn="ctr"/>
            <a:r>
              <a:rPr lang="ru-RU" sz="2400" dirty="0" smtClean="0"/>
              <a:t>Знаете и можете употребить в речи.</a:t>
            </a:r>
            <a:endParaRPr lang="ru-RU" sz="2400" dirty="0"/>
          </a:p>
        </p:txBody>
      </p:sp>
      <p:sp>
        <p:nvSpPr>
          <p:cNvPr id="7" name="TextBox 6"/>
          <p:cNvSpPr txBox="1"/>
          <p:nvPr/>
        </p:nvSpPr>
        <p:spPr>
          <a:xfrm>
            <a:off x="6559826" y="3595389"/>
            <a:ext cx="4224130" cy="1200329"/>
          </a:xfrm>
          <a:prstGeom prst="rect">
            <a:avLst/>
          </a:prstGeom>
          <a:noFill/>
          <a:ln w="25400" cap="flat" cmpd="sng">
            <a:solidFill>
              <a:srgbClr val="7030A0"/>
            </a:solidFill>
            <a:bevel/>
          </a:ln>
        </p:spPr>
        <p:txBody>
          <a:bodyPr wrap="square" rtlCol="0">
            <a:spAutoFit/>
          </a:bodyPr>
          <a:lstStyle/>
          <a:p>
            <a:pPr algn="ctr"/>
            <a:r>
              <a:rPr lang="ru-RU" sz="2400" b="1" dirty="0" smtClean="0"/>
              <a:t>Пассивная:</a:t>
            </a:r>
          </a:p>
          <a:p>
            <a:pPr algn="ctr"/>
            <a:r>
              <a:rPr lang="ru-RU" sz="2400" dirty="0" smtClean="0"/>
              <a:t>Опознаете в контексте, но не можете употребить сами.</a:t>
            </a:r>
            <a:endParaRPr lang="ru-RU" sz="2400" dirty="0"/>
          </a:p>
        </p:txBody>
      </p:sp>
    </p:spTree>
    <p:extLst>
      <p:ext uri="{BB962C8B-B14F-4D97-AF65-F5344CB8AC3E}">
        <p14:creationId xmlns:p14="http://schemas.microsoft.com/office/powerpoint/2010/main" val="3589831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41076" y="2803431"/>
            <a:ext cx="7729728" cy="1188720"/>
          </a:xfrm>
        </p:spPr>
        <p:txBody>
          <a:bodyPr/>
          <a:lstStyle/>
          <a:p>
            <a:r>
              <a:rPr lang="ru-RU" dirty="0" smtClean="0"/>
              <a:t>А сколько вообще нужно слов?</a:t>
            </a:r>
            <a:endParaRPr lang="ru-RU" dirty="0"/>
          </a:p>
        </p:txBody>
      </p:sp>
    </p:spTree>
    <p:extLst>
      <p:ext uri="{BB962C8B-B14F-4D97-AF65-F5344CB8AC3E}">
        <p14:creationId xmlns:p14="http://schemas.microsoft.com/office/powerpoint/2010/main" val="2672350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 типах восприятия</a:t>
            </a:r>
            <a:endParaRPr lang="ru-RU" dirty="0"/>
          </a:p>
        </p:txBody>
      </p:sp>
      <p:sp>
        <p:nvSpPr>
          <p:cNvPr id="3" name="Текст 2"/>
          <p:cNvSpPr>
            <a:spLocks noGrp="1"/>
          </p:cNvSpPr>
          <p:nvPr>
            <p:ph type="body" idx="1"/>
          </p:nvPr>
        </p:nvSpPr>
        <p:spPr/>
        <p:txBody>
          <a:bodyPr/>
          <a:lstStyle/>
          <a:p>
            <a:endParaRPr lang="ru-RU"/>
          </a:p>
        </p:txBody>
      </p:sp>
    </p:spTree>
    <p:extLst>
      <p:ext uri="{BB962C8B-B14F-4D97-AF65-F5344CB8AC3E}">
        <p14:creationId xmlns:p14="http://schemas.microsoft.com/office/powerpoint/2010/main" val="463917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TM10001115[[fn=Посылка]]</Template>
  <TotalTime>1041</TotalTime>
  <Words>2189</Words>
  <Application>Microsoft Office PowerPoint</Application>
  <PresentationFormat>Широкоэкранный</PresentationFormat>
  <Paragraphs>241</Paragraphs>
  <Slides>43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43</vt:i4>
      </vt:variant>
    </vt:vector>
  </HeadingPairs>
  <TitlesOfParts>
    <vt:vector size="47" baseType="lpstr">
      <vt:lpstr>Arial</vt:lpstr>
      <vt:lpstr>Calibri</vt:lpstr>
      <vt:lpstr>Times New Roman</vt:lpstr>
      <vt:lpstr>Parcel</vt:lpstr>
      <vt:lpstr>Проект для симпозиума школьного научного общества на тему: «Оптимизация техники пополнения лексического запаса при изучении иностранного языка» </vt:lpstr>
      <vt:lpstr>Цель </vt:lpstr>
      <vt:lpstr>Гипотеза</vt:lpstr>
      <vt:lpstr>Актуальность</vt:lpstr>
      <vt:lpstr>введение</vt:lpstr>
      <vt:lpstr>Разделы языка</vt:lpstr>
      <vt:lpstr>Лексика</vt:lpstr>
      <vt:lpstr>А сколько вообще нужно слов?</vt:lpstr>
      <vt:lpstr>О типах восприятия</vt:lpstr>
      <vt:lpstr>Типы восприятия</vt:lpstr>
      <vt:lpstr>О техниках запоминания иностранных слов</vt:lpstr>
      <vt:lpstr>методы</vt:lpstr>
      <vt:lpstr>Методы длительного запоминания</vt:lpstr>
      <vt:lpstr>Метод карточек</vt:lpstr>
      <vt:lpstr>Метод подписей </vt:lpstr>
      <vt:lpstr>Разговоры с друзьями</vt:lpstr>
      <vt:lpstr>Использование социальных сетей</vt:lpstr>
      <vt:lpstr>Прослушивание музыки на изучаемом языке </vt:lpstr>
      <vt:lpstr>Интервальное повторение</vt:lpstr>
      <vt:lpstr>Извлечение пользы из компьютерных игр</vt:lpstr>
      <vt:lpstr>Методы интенсивного восприятия</vt:lpstr>
      <vt:lpstr>Метод В.В.ярцева</vt:lpstr>
      <vt:lpstr>Мнемотехника</vt:lpstr>
      <vt:lpstr>Создание ассоциативных сетей</vt:lpstr>
      <vt:lpstr>Прописывание </vt:lpstr>
      <vt:lpstr>Контекстное запоминание</vt:lpstr>
      <vt:lpstr>Этимологический метод</vt:lpstr>
      <vt:lpstr>Параллельное прослушивание</vt:lpstr>
      <vt:lpstr>диктанты</vt:lpstr>
      <vt:lpstr>Метод Айвазовского</vt:lpstr>
      <vt:lpstr>кроссворды</vt:lpstr>
      <vt:lpstr>Важные аспекты</vt:lpstr>
      <vt:lpstr>чтение</vt:lpstr>
      <vt:lpstr>дневник</vt:lpstr>
      <vt:lpstr>Учите необходимую лексику</vt:lpstr>
      <vt:lpstr>Методики для разных типов восприятия</vt:lpstr>
      <vt:lpstr>Визуалам</vt:lpstr>
      <vt:lpstr>Аудиалам</vt:lpstr>
      <vt:lpstr>Кинестетикам</vt:lpstr>
      <vt:lpstr>Дискретам</vt:lpstr>
      <vt:lpstr>Заключение</vt:lpstr>
      <vt:lpstr>Список литературы</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для симпозиума школьного научного общества на тему: «Оптимизация техники пополнения лексического запаса при изучении иностранного языка»</dc:title>
  <dc:creator>Денис</dc:creator>
  <cp:lastModifiedBy>Денис</cp:lastModifiedBy>
  <cp:revision>55</cp:revision>
  <dcterms:created xsi:type="dcterms:W3CDTF">2019-02-25T12:04:14Z</dcterms:created>
  <dcterms:modified xsi:type="dcterms:W3CDTF">2020-02-25T06:59:29Z</dcterms:modified>
</cp:coreProperties>
</file>