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7" r:id="rId2"/>
    <p:sldId id="258" r:id="rId3"/>
    <p:sldId id="263" r:id="rId4"/>
    <p:sldId id="259" r:id="rId5"/>
    <p:sldId id="260" r:id="rId6"/>
    <p:sldId id="261" r:id="rId7"/>
    <p:sldId id="262"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ADDFB-D555-4115-96D1-808401CC5F75}" type="datetimeFigureOut">
              <a:rPr lang="ru-RU" smtClean="0"/>
              <a:t>24.02.2020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3E8E5-ABEA-4096-8D70-417545555929}" type="slidenum">
              <a:rPr lang="ru-RU" smtClean="0"/>
              <a:t>‹#›</a:t>
            </a:fld>
            <a:endParaRPr lang="ru-RU"/>
          </a:p>
        </p:txBody>
      </p:sp>
    </p:spTree>
    <p:extLst>
      <p:ext uri="{BB962C8B-B14F-4D97-AF65-F5344CB8AC3E}">
        <p14:creationId xmlns:p14="http://schemas.microsoft.com/office/powerpoint/2010/main" val="1669962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7E3E8E5-ABEA-4096-8D70-417545555929}" type="slidenum">
              <a:rPr lang="ru-RU" smtClean="0"/>
              <a:t>2</a:t>
            </a:fld>
            <a:endParaRPr lang="ru-RU"/>
          </a:p>
        </p:txBody>
      </p:sp>
    </p:spTree>
    <p:extLst>
      <p:ext uri="{BB962C8B-B14F-4D97-AF65-F5344CB8AC3E}">
        <p14:creationId xmlns:p14="http://schemas.microsoft.com/office/powerpoint/2010/main" val="211982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24.02.2020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24.02.2020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24.02.2020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24.02.2020</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t>24.02.2020</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134" y="0"/>
            <a:ext cx="9219134" cy="6858000"/>
          </a:xfrm>
        </p:spPr>
      </p:pic>
      <p:sp>
        <p:nvSpPr>
          <p:cNvPr id="5" name="Прямоугольник 4"/>
          <p:cNvSpPr/>
          <p:nvPr/>
        </p:nvSpPr>
        <p:spPr>
          <a:xfrm>
            <a:off x="386844" y="2636912"/>
            <a:ext cx="8496944"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Журналистика</a:t>
            </a:r>
          </a:p>
          <a:p>
            <a:pPr algn="ct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Роль в обществе.</a:t>
            </a:r>
            <a:endPar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Прямоугольник 5"/>
          <p:cNvSpPr/>
          <p:nvPr/>
        </p:nvSpPr>
        <p:spPr>
          <a:xfrm>
            <a:off x="4139952" y="4850125"/>
            <a:ext cx="3456384" cy="830997"/>
          </a:xfrm>
          <a:prstGeom prst="rect">
            <a:avLst/>
          </a:prstGeom>
        </p:spPr>
        <p:txBody>
          <a:bodyPr wrap="square">
            <a:spAutoFit/>
          </a:bodyPr>
          <a:lstStyle/>
          <a:p>
            <a:pPr algn="r"/>
            <a:r>
              <a:rPr lang="ru-RU" sz="1600" b="1" dirty="0" smtClean="0"/>
              <a:t>Выполнил ученик 8 «А» класса</a:t>
            </a:r>
          </a:p>
          <a:p>
            <a:pPr algn="r"/>
            <a:r>
              <a:rPr lang="ru-RU" sz="1600" b="1" dirty="0" smtClean="0"/>
              <a:t>МБОУ лицея №12</a:t>
            </a:r>
          </a:p>
          <a:p>
            <a:pPr algn="r"/>
            <a:r>
              <a:rPr lang="ru-RU" sz="1600" b="1" dirty="0" smtClean="0"/>
              <a:t>Душаев Алексей</a:t>
            </a:r>
            <a:endParaRPr lang="ru-RU" sz="1600" dirty="0"/>
          </a:p>
        </p:txBody>
      </p:sp>
    </p:spTree>
    <p:extLst>
      <p:ext uri="{BB962C8B-B14F-4D97-AF65-F5344CB8AC3E}">
        <p14:creationId xmlns:p14="http://schemas.microsoft.com/office/powerpoint/2010/main" val="371202270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212976"/>
            <a:ext cx="7620000" cy="1143000"/>
          </a:xfrm>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8460432" cy="6858000"/>
          </a:xfrm>
        </p:spPr>
      </p:pic>
      <p:sp>
        <p:nvSpPr>
          <p:cNvPr id="5" name="Прямоугольник 4"/>
          <p:cNvSpPr/>
          <p:nvPr/>
        </p:nvSpPr>
        <p:spPr>
          <a:xfrm>
            <a:off x="539552" y="2852935"/>
            <a:ext cx="7848872" cy="1015663"/>
          </a:xfrm>
          <a:prstGeom prst="rect">
            <a:avLst/>
          </a:prstGeom>
        </p:spPr>
        <p:txBody>
          <a:bodyPr wrap="square">
            <a:spAutoFit/>
            <a:scene3d>
              <a:camera prst="orthographicFront"/>
              <a:lightRig rig="threePt" dir="t"/>
            </a:scene3d>
            <a:sp3d extrusionH="57150">
              <a:bevelT w="38100" h="38100" prst="angle"/>
            </a:sp3d>
          </a:bodyPr>
          <a:lstStyle/>
          <a:p>
            <a:pPr algn="ctr"/>
            <a:r>
              <a:rPr lang="ru-RU" sz="6000" b="1" dirty="0" smtClean="0">
                <a:ln w="18000">
                  <a:solidFill>
                    <a:schemeClr val="accent6">
                      <a:lumMod val="50000"/>
                    </a:schemeClr>
                  </a:solidFill>
                  <a:prstDash val="solid"/>
                  <a:miter lim="800000"/>
                </a:ln>
                <a:solidFill>
                  <a:schemeClr val="accent6"/>
                </a:solidFill>
                <a:effectLst>
                  <a:outerShdw blurRad="25500" dist="23000" dir="7020000" algn="tl">
                    <a:srgbClr val="000000">
                      <a:alpha val="50000"/>
                    </a:srgbClr>
                  </a:outerShdw>
                </a:effectLst>
              </a:rPr>
              <a:t>Спасибо за внимание!</a:t>
            </a:r>
            <a:endParaRPr lang="ru-RU" sz="6000" b="1" dirty="0">
              <a:ln w="18000">
                <a:solidFill>
                  <a:schemeClr val="accent6">
                    <a:lumMod val="50000"/>
                  </a:schemeClr>
                </a:solidFill>
                <a:prstDash val="solid"/>
                <a:miter lim="800000"/>
              </a:ln>
              <a:solidFill>
                <a:schemeClr val="accent6"/>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08055897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692" y="0"/>
            <a:ext cx="9215692" cy="6986816"/>
          </a:xfrm>
          <a:prstGeom prst="rect">
            <a:avLst/>
          </a:prstGeom>
          <a:ln>
            <a:noFill/>
          </a:ln>
          <a:effectLst>
            <a:softEdge rad="112500"/>
          </a:effectLst>
        </p:spPr>
      </p:pic>
      <p:sp>
        <p:nvSpPr>
          <p:cNvPr id="5" name="TextBox 4"/>
          <p:cNvSpPr txBox="1"/>
          <p:nvPr/>
        </p:nvSpPr>
        <p:spPr>
          <a:xfrm>
            <a:off x="336833" y="221415"/>
            <a:ext cx="4464496" cy="3785652"/>
          </a:xfrm>
          <a:prstGeom prst="rect">
            <a:avLst/>
          </a:prstGeom>
          <a:noFill/>
        </p:spPr>
        <p:txBody>
          <a:bodyPr wrap="square" rtlCol="0">
            <a:spAutoFit/>
          </a:bodyPr>
          <a:lstStyle/>
          <a:p>
            <a:pPr algn="ctr"/>
            <a:r>
              <a:rPr lang="ru-RU" sz="2400" b="1" i="1" dirty="0" smtClean="0"/>
              <a:t>Журналистика</a:t>
            </a:r>
            <a:r>
              <a:rPr lang="ru-RU" sz="2400" dirty="0" smtClean="0"/>
              <a:t>—это </a:t>
            </a:r>
            <a:r>
              <a:rPr lang="ru-RU" sz="2400" dirty="0"/>
              <a:t>деятельность по сбору, обработке и распространению информации с помощью </a:t>
            </a:r>
            <a:r>
              <a:rPr lang="ru-RU" sz="2400" dirty="0" smtClean="0"/>
              <a:t>СМИ</a:t>
            </a:r>
            <a:r>
              <a:rPr lang="ru-RU" sz="2400" dirty="0"/>
              <a:t> (интернет, печать, радио, телевидение, кино и др.); научная дисциплина журналистика возникла с созданием печати.</a:t>
            </a:r>
            <a:endParaRPr lang="ru-RU" sz="2400" dirty="0">
              <a:latin typeface="Arial Black" panose="020B0A04020102020204" pitchFamily="34" charset="0"/>
            </a:endParaRPr>
          </a:p>
        </p:txBody>
      </p:sp>
      <p:sp>
        <p:nvSpPr>
          <p:cNvPr id="6" name="TextBox 5"/>
          <p:cNvSpPr txBox="1"/>
          <p:nvPr/>
        </p:nvSpPr>
        <p:spPr>
          <a:xfrm>
            <a:off x="4865469" y="548680"/>
            <a:ext cx="3744416" cy="2169825"/>
          </a:xfrm>
          <a:prstGeom prst="rect">
            <a:avLst/>
          </a:prstGeom>
          <a:noFill/>
        </p:spPr>
        <p:txBody>
          <a:bodyPr wrap="square" rtlCol="0">
            <a:spAutoFit/>
          </a:bodyPr>
          <a:lstStyle/>
          <a:p>
            <a:pPr algn="ctr"/>
            <a:r>
              <a:rPr lang="ru-RU" sz="1500" i="1" dirty="0">
                <a:latin typeface="+mj-lt"/>
              </a:rPr>
              <a:t>Понятие «журналист»</a:t>
            </a:r>
            <a:r>
              <a:rPr lang="ru-RU" sz="1500" dirty="0">
                <a:latin typeface="+mj-lt"/>
              </a:rPr>
              <a:t> — достаточно широкое. Это и репортёры, выходящие на улицу для сбора и комментирования новостей, и редакторы новостей на интернет-порталах, и дикторы на радио или телевидении. </a:t>
            </a:r>
            <a:r>
              <a:rPr lang="ru-RU" sz="1500" b="1" i="1" dirty="0">
                <a:latin typeface="+mj-lt"/>
              </a:rPr>
              <a:t>Журналисты</a:t>
            </a:r>
            <a:r>
              <a:rPr lang="ru-RU" sz="1500" dirty="0">
                <a:latin typeface="+mj-lt"/>
              </a:rPr>
              <a:t> — авторы серьёзных публицистических статей в газетах, журналах, сетевых изданиях.</a:t>
            </a:r>
            <a:endParaRPr lang="ru-RU" sz="1500" dirty="0">
              <a:latin typeface="+mj-lt"/>
            </a:endParaRPr>
          </a:p>
        </p:txBody>
      </p:sp>
    </p:spTree>
    <p:extLst>
      <p:ext uri="{BB962C8B-B14F-4D97-AF65-F5344CB8AC3E}">
        <p14:creationId xmlns:p14="http://schemas.microsoft.com/office/powerpoint/2010/main" val="313184298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История появления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1484784"/>
            <a:ext cx="3450748" cy="4800600"/>
          </a:xfrm>
        </p:spPr>
      </p:pic>
      <p:sp>
        <p:nvSpPr>
          <p:cNvPr id="5" name="Прямоугольник 4"/>
          <p:cNvSpPr/>
          <p:nvPr/>
        </p:nvSpPr>
        <p:spPr>
          <a:xfrm>
            <a:off x="82450" y="1484784"/>
            <a:ext cx="4320480" cy="1754326"/>
          </a:xfrm>
          <a:prstGeom prst="rect">
            <a:avLst/>
          </a:prstGeom>
        </p:spPr>
        <p:txBody>
          <a:bodyPr wrap="square">
            <a:spAutoFit/>
          </a:bodyPr>
          <a:lstStyle/>
          <a:p>
            <a:r>
              <a:rPr lang="ru-RU" dirty="0" smtClean="0">
                <a:latin typeface="Arial Black" panose="020B0A04020102020204" pitchFamily="34" charset="0"/>
              </a:rPr>
              <a:t>В России журналистика как индустрия информации появилась в начале 18 века.</a:t>
            </a:r>
          </a:p>
          <a:p>
            <a:r>
              <a:rPr lang="ru-RU" dirty="0" smtClean="0">
                <a:latin typeface="Arial Black" panose="020B0A04020102020204" pitchFamily="34" charset="0"/>
              </a:rPr>
              <a:t>Это произошло в 1702 г., когда в России появилась первая газета «Ведомости».</a:t>
            </a:r>
            <a:endParaRPr lang="ru-RU" dirty="0">
              <a:latin typeface="Arial Black" panose="020B0A04020102020204" pitchFamily="34"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356992"/>
            <a:ext cx="2063178" cy="3384376"/>
          </a:xfrm>
          <a:prstGeom prst="rect">
            <a:avLst/>
          </a:prstGeom>
        </p:spPr>
      </p:pic>
      <p:sp>
        <p:nvSpPr>
          <p:cNvPr id="7" name="Прямоугольник 6"/>
          <p:cNvSpPr/>
          <p:nvPr/>
        </p:nvSpPr>
        <p:spPr>
          <a:xfrm>
            <a:off x="2555776" y="3895018"/>
            <a:ext cx="1703138" cy="2308324"/>
          </a:xfrm>
          <a:prstGeom prst="rect">
            <a:avLst/>
          </a:prstGeom>
        </p:spPr>
        <p:txBody>
          <a:bodyPr wrap="square">
            <a:spAutoFit/>
          </a:bodyPr>
          <a:lstStyle/>
          <a:p>
            <a:pPr algn="ctr"/>
            <a:r>
              <a:rPr lang="ru-RU" sz="2400" dirty="0" smtClean="0"/>
              <a:t>Газета стала издавать</a:t>
            </a:r>
            <a:r>
              <a:rPr lang="en-US" sz="2400" dirty="0" smtClean="0"/>
              <a:t>c</a:t>
            </a:r>
            <a:r>
              <a:rPr lang="ru-RU" sz="2400" dirty="0" smtClean="0"/>
              <a:t>я по личному приказу Петра </a:t>
            </a:r>
            <a:r>
              <a:rPr lang="en-US" sz="2400" dirty="0" smtClean="0">
                <a:latin typeface="18thCentury" pitchFamily="2" charset="0"/>
              </a:rPr>
              <a:t>I</a:t>
            </a:r>
            <a:endParaRPr lang="ru-RU" sz="2400" dirty="0"/>
          </a:p>
        </p:txBody>
      </p:sp>
    </p:spTree>
    <p:extLst>
      <p:ext uri="{BB962C8B-B14F-4D97-AF65-F5344CB8AC3E}">
        <p14:creationId xmlns:p14="http://schemas.microsoft.com/office/powerpoint/2010/main" val="110728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xEl>
                                              <p:pRg st="0" end="0"/>
                                            </p:txEl>
                                          </p:spTgt>
                                        </p:tgtEl>
                                        <p:attrNameLst>
                                          <p:attrName>r</p:attrName>
                                        </p:attrNameLst>
                                      </p:cBhvr>
                                    </p:animRot>
                                    <p:animRot by="-240000">
                                      <p:cBhvr>
                                        <p:cTn id="7" dur="200" fill="hold">
                                          <p:stCondLst>
                                            <p:cond delay="200"/>
                                          </p:stCondLst>
                                        </p:cTn>
                                        <p:tgtEl>
                                          <p:spTgt spid="5">
                                            <p:txEl>
                                              <p:pRg st="0" end="0"/>
                                            </p:txEl>
                                          </p:spTgt>
                                        </p:tgtEl>
                                        <p:attrNameLst>
                                          <p:attrName>r</p:attrName>
                                        </p:attrNameLst>
                                      </p:cBhvr>
                                    </p:animRot>
                                    <p:animRot by="240000">
                                      <p:cBhvr>
                                        <p:cTn id="8" dur="200" fill="hold">
                                          <p:stCondLst>
                                            <p:cond delay="400"/>
                                          </p:stCondLst>
                                        </p:cTn>
                                        <p:tgtEl>
                                          <p:spTgt spid="5">
                                            <p:txEl>
                                              <p:pRg st="0" end="0"/>
                                            </p:txEl>
                                          </p:spTgt>
                                        </p:tgtEl>
                                        <p:attrNameLst>
                                          <p:attrName>r</p:attrName>
                                        </p:attrNameLst>
                                      </p:cBhvr>
                                    </p:animRot>
                                    <p:animRot by="-240000">
                                      <p:cBhvr>
                                        <p:cTn id="9" dur="200" fill="hold">
                                          <p:stCondLst>
                                            <p:cond delay="600"/>
                                          </p:stCondLst>
                                        </p:cTn>
                                        <p:tgtEl>
                                          <p:spTgt spid="5">
                                            <p:txEl>
                                              <p:pRg st="0" end="0"/>
                                            </p:txEl>
                                          </p:spTgt>
                                        </p:tgtEl>
                                        <p:attrNameLst>
                                          <p:attrName>r</p:attrName>
                                        </p:attrNameLst>
                                      </p:cBhvr>
                                    </p:animRot>
                                    <p:animRot by="120000">
                                      <p:cBhvr>
                                        <p:cTn id="10" dur="200" fill="hold">
                                          <p:stCondLst>
                                            <p:cond delay="800"/>
                                          </p:stCondLst>
                                        </p:cTn>
                                        <p:tgtEl>
                                          <p:spTgt spid="5">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5">
                                            <p:txEl>
                                              <p:pRg st="1" end="1"/>
                                            </p:txEl>
                                          </p:spTgt>
                                        </p:tgtEl>
                                        <p:attrNameLst>
                                          <p:attrName>r</p:attrName>
                                        </p:attrNameLst>
                                      </p:cBhvr>
                                    </p:animRot>
                                    <p:animRot by="-240000">
                                      <p:cBhvr>
                                        <p:cTn id="13" dur="200" fill="hold">
                                          <p:stCondLst>
                                            <p:cond delay="200"/>
                                          </p:stCondLst>
                                        </p:cTn>
                                        <p:tgtEl>
                                          <p:spTgt spid="5">
                                            <p:txEl>
                                              <p:pRg st="1" end="1"/>
                                            </p:txEl>
                                          </p:spTgt>
                                        </p:tgtEl>
                                        <p:attrNameLst>
                                          <p:attrName>r</p:attrName>
                                        </p:attrNameLst>
                                      </p:cBhvr>
                                    </p:animRot>
                                    <p:animRot by="240000">
                                      <p:cBhvr>
                                        <p:cTn id="14" dur="200" fill="hold">
                                          <p:stCondLst>
                                            <p:cond delay="400"/>
                                          </p:stCondLst>
                                        </p:cTn>
                                        <p:tgtEl>
                                          <p:spTgt spid="5">
                                            <p:txEl>
                                              <p:pRg st="1" end="1"/>
                                            </p:txEl>
                                          </p:spTgt>
                                        </p:tgtEl>
                                        <p:attrNameLst>
                                          <p:attrName>r</p:attrName>
                                        </p:attrNameLst>
                                      </p:cBhvr>
                                    </p:animRot>
                                    <p:animRot by="-240000">
                                      <p:cBhvr>
                                        <p:cTn id="15" dur="200" fill="hold">
                                          <p:stCondLst>
                                            <p:cond delay="600"/>
                                          </p:stCondLst>
                                        </p:cTn>
                                        <p:tgtEl>
                                          <p:spTgt spid="5">
                                            <p:txEl>
                                              <p:pRg st="1" end="1"/>
                                            </p:txEl>
                                          </p:spTgt>
                                        </p:tgtEl>
                                        <p:attrNameLst>
                                          <p:attrName>r</p:attrName>
                                        </p:attrNameLst>
                                      </p:cBhvr>
                                    </p:animRot>
                                    <p:animRot by="120000">
                                      <p:cBhvr>
                                        <p:cTn id="16" dur="200" fill="hold">
                                          <p:stCondLst>
                                            <p:cond delay="800"/>
                                          </p:stCondLst>
                                        </p:cTn>
                                        <p:tgtEl>
                                          <p:spTgt spid="5">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wipe(down)">
                                      <p:cBhvr>
                                        <p:cTn id="3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8534400" cy="432048"/>
          </a:xfrm>
        </p:spPr>
        <p:txBody>
          <a:bodyPr>
            <a:noAutofit/>
          </a:bodyPr>
          <a:lstStyle/>
          <a:p>
            <a:pPr algn="ctr"/>
            <a:r>
              <a:rPr lang="ru-RU" sz="4000" i="1" dirty="0"/>
              <a:t>Отличительные черты журналистики</a:t>
            </a:r>
            <a:r>
              <a:rPr lang="ru-RU" sz="3200" i="1" dirty="0"/>
              <a:t/>
            </a:r>
            <a:br>
              <a:rPr lang="ru-RU" sz="3200" i="1" dirty="0"/>
            </a:br>
            <a:endParaRPr lang="ru-RU" sz="3200" i="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12776"/>
            <a:ext cx="8460432" cy="5445224"/>
          </a:xfrm>
        </p:spPr>
      </p:pic>
      <p:sp>
        <p:nvSpPr>
          <p:cNvPr id="5" name="Прямоугольник 4"/>
          <p:cNvSpPr/>
          <p:nvPr/>
        </p:nvSpPr>
        <p:spPr>
          <a:xfrm>
            <a:off x="2614124" y="3244334"/>
            <a:ext cx="237566" cy="369332"/>
          </a:xfrm>
          <a:prstGeom prst="rect">
            <a:avLst/>
          </a:prstGeom>
        </p:spPr>
        <p:txBody>
          <a:bodyPr wrap="none">
            <a:spAutoFit/>
          </a:bodyPr>
          <a:lstStyle/>
          <a:p>
            <a:r>
              <a:rPr lang="ru-RU" b="1" dirty="0" smtClean="0">
                <a:solidFill>
                  <a:schemeClr val="bg1"/>
                </a:solidFill>
              </a:rPr>
              <a:t> </a:t>
            </a:r>
            <a:endParaRPr lang="ru-RU" b="1" dirty="0">
              <a:solidFill>
                <a:schemeClr val="bg1"/>
              </a:solidFill>
            </a:endParaRPr>
          </a:p>
        </p:txBody>
      </p:sp>
      <p:sp>
        <p:nvSpPr>
          <p:cNvPr id="6" name="Прямоугольник 5"/>
          <p:cNvSpPr/>
          <p:nvPr/>
        </p:nvSpPr>
        <p:spPr>
          <a:xfrm>
            <a:off x="277658" y="1536174"/>
            <a:ext cx="2782174" cy="3693026"/>
          </a:xfrm>
          <a:prstGeom prst="rect">
            <a:avLst/>
          </a:prstGeom>
        </p:spPr>
        <p:txBody>
          <a:bodyPr wrap="square">
            <a:spAutoFit/>
          </a:bodyPr>
          <a:lstStyle/>
          <a:p>
            <a:pPr algn="ctr"/>
            <a:r>
              <a:rPr lang="ru-RU" sz="1600" b="1" i="1" dirty="0">
                <a:solidFill>
                  <a:schemeClr val="bg1"/>
                </a:solidFill>
                <a:latin typeface="Arial Black" panose="020B0A04020102020204" pitchFamily="34" charset="0"/>
              </a:rPr>
              <a:t>Журналист всегда </a:t>
            </a:r>
            <a:r>
              <a:rPr lang="ru-RU" sz="1600" b="1" dirty="0">
                <a:solidFill>
                  <a:schemeClr val="bg1"/>
                </a:solidFill>
                <a:latin typeface="Arial Black" panose="020B0A04020102020204" pitchFamily="34" charset="0"/>
              </a:rPr>
              <a:t>опирается на реальные события.</a:t>
            </a:r>
            <a:r>
              <a:rPr lang="ru-RU" sz="1600" dirty="0">
                <a:solidFill>
                  <a:schemeClr val="bg1"/>
                </a:solidFill>
                <a:latin typeface="Arial Black" panose="020B0A04020102020204" pitchFamily="34" charset="0"/>
              </a:rPr>
              <a:t> В отличие от писателей, журналисты не должны ничего выдумывать. Они обязаны брать сюжеты из жизни, рассказывать о реальных людях и конкретных обстоятельствах</a:t>
            </a:r>
            <a:r>
              <a:rPr lang="ru-RU" dirty="0">
                <a:solidFill>
                  <a:schemeClr val="bg1"/>
                </a:solidFill>
                <a:latin typeface="Arial Black" panose="020B0A04020102020204" pitchFamily="34" charset="0"/>
              </a:rPr>
              <a:t>.</a:t>
            </a:r>
            <a:r>
              <a:rPr lang="ru-RU" dirty="0">
                <a:solidFill>
                  <a:schemeClr val="bg1"/>
                </a:solidFill>
              </a:rPr>
              <a:t> </a:t>
            </a:r>
            <a:endParaRPr lang="ru-RU" dirty="0">
              <a:solidFill>
                <a:schemeClr val="bg1"/>
              </a:solidFill>
            </a:endParaRPr>
          </a:p>
        </p:txBody>
      </p:sp>
      <p:sp>
        <p:nvSpPr>
          <p:cNvPr id="7" name="Прямоугольник 6"/>
          <p:cNvSpPr/>
          <p:nvPr/>
        </p:nvSpPr>
        <p:spPr>
          <a:xfrm>
            <a:off x="2286000" y="2551837"/>
            <a:ext cx="4572000" cy="369332"/>
          </a:xfrm>
          <a:prstGeom prst="rect">
            <a:avLst/>
          </a:prstGeom>
        </p:spPr>
        <p:txBody>
          <a:bodyPr>
            <a:spAutoFit/>
          </a:bodyPr>
          <a:lstStyle/>
          <a:p>
            <a:r>
              <a:rPr lang="ru-RU" b="1" dirty="0" smtClean="0"/>
              <a:t> </a:t>
            </a:r>
            <a:endParaRPr lang="ru-RU" dirty="0"/>
          </a:p>
        </p:txBody>
      </p:sp>
      <p:sp>
        <p:nvSpPr>
          <p:cNvPr id="9" name="Прямоугольник 8"/>
          <p:cNvSpPr/>
          <p:nvPr/>
        </p:nvSpPr>
        <p:spPr>
          <a:xfrm>
            <a:off x="3527884" y="1536175"/>
            <a:ext cx="2088232" cy="2492990"/>
          </a:xfrm>
          <a:prstGeom prst="rect">
            <a:avLst/>
          </a:prstGeom>
        </p:spPr>
        <p:txBody>
          <a:bodyPr wrap="square">
            <a:spAutoFit/>
          </a:bodyPr>
          <a:lstStyle/>
          <a:p>
            <a:pPr algn="ctr"/>
            <a:r>
              <a:rPr lang="ru-RU" sz="1200" b="1" i="1" dirty="0">
                <a:solidFill>
                  <a:schemeClr val="bg1"/>
                </a:solidFill>
                <a:latin typeface="Arial Black" panose="020B0A04020102020204" pitchFamily="34" charset="0"/>
              </a:rPr>
              <a:t>Журналист всегда </a:t>
            </a:r>
            <a:r>
              <a:rPr lang="ru-RU" sz="1200" b="1" dirty="0">
                <a:solidFill>
                  <a:schemeClr val="bg1"/>
                </a:solidFill>
                <a:latin typeface="Arial Black" panose="020B0A04020102020204" pitchFamily="34" charset="0"/>
              </a:rPr>
              <a:t>создаёт информационное послание</a:t>
            </a:r>
            <a:r>
              <a:rPr lang="ru-RU" sz="1200" dirty="0">
                <a:solidFill>
                  <a:schemeClr val="bg1"/>
                </a:solidFill>
                <a:latin typeface="Arial Black" panose="020B0A04020102020204" pitchFamily="34" charset="0"/>
              </a:rPr>
              <a:t>, устное или письменное. Это может быть объёмная статья, новостная заметка, видеорепортаж или видеоролик продолжительностью от одной минуты до нескольких часов.</a:t>
            </a:r>
            <a:endParaRPr lang="ru-RU" sz="1200" dirty="0">
              <a:solidFill>
                <a:schemeClr val="bg1"/>
              </a:solidFill>
              <a:latin typeface="Arial Black" panose="020B0A04020102020204" pitchFamily="34" charset="0"/>
            </a:endParaRPr>
          </a:p>
        </p:txBody>
      </p:sp>
      <p:sp>
        <p:nvSpPr>
          <p:cNvPr id="10" name="Прямоугольник 9"/>
          <p:cNvSpPr/>
          <p:nvPr/>
        </p:nvSpPr>
        <p:spPr>
          <a:xfrm>
            <a:off x="2286000" y="2551837"/>
            <a:ext cx="4572000" cy="369332"/>
          </a:xfrm>
          <a:prstGeom prst="rect">
            <a:avLst/>
          </a:prstGeom>
        </p:spPr>
        <p:txBody>
          <a:bodyPr>
            <a:spAutoFit/>
          </a:bodyPr>
          <a:lstStyle/>
          <a:p>
            <a:r>
              <a:rPr lang="ru-RU" b="1" dirty="0" smtClean="0"/>
              <a:t> </a:t>
            </a:r>
            <a:endParaRPr lang="ru-RU" dirty="0"/>
          </a:p>
        </p:txBody>
      </p:sp>
      <p:sp>
        <p:nvSpPr>
          <p:cNvPr id="11" name="Прямоугольник 10"/>
          <p:cNvSpPr/>
          <p:nvPr/>
        </p:nvSpPr>
        <p:spPr>
          <a:xfrm>
            <a:off x="6012160" y="1628800"/>
            <a:ext cx="2232248" cy="1954381"/>
          </a:xfrm>
          <a:prstGeom prst="rect">
            <a:avLst/>
          </a:prstGeom>
        </p:spPr>
        <p:txBody>
          <a:bodyPr wrap="square">
            <a:spAutoFit/>
          </a:bodyPr>
          <a:lstStyle/>
          <a:p>
            <a:pPr algn="ctr"/>
            <a:r>
              <a:rPr lang="ru-RU" sz="1100" b="1" i="1" dirty="0">
                <a:solidFill>
                  <a:schemeClr val="bg1"/>
                </a:solidFill>
                <a:latin typeface="Arial Black" panose="020B0A04020102020204" pitchFamily="34" charset="0"/>
              </a:rPr>
              <a:t>Журналисты</a:t>
            </a:r>
            <a:r>
              <a:rPr lang="ru-RU" sz="1100" b="1" dirty="0">
                <a:solidFill>
                  <a:schemeClr val="bg1"/>
                </a:solidFill>
                <a:latin typeface="Arial Black" panose="020B0A04020102020204" pitchFamily="34" charset="0"/>
              </a:rPr>
              <a:t>, как правило, работают с актуальной информацией</a:t>
            </a:r>
            <a:r>
              <a:rPr lang="ru-RU" sz="1100" dirty="0" smtClean="0">
                <a:solidFill>
                  <a:schemeClr val="bg1"/>
                </a:solidFill>
                <a:latin typeface="Arial Black" panose="020B0A04020102020204" pitchFamily="34" charset="0"/>
              </a:rPr>
              <a:t>. </a:t>
            </a:r>
            <a:r>
              <a:rPr lang="ru-RU" sz="1100" dirty="0">
                <a:solidFill>
                  <a:schemeClr val="bg1"/>
                </a:solidFill>
                <a:latin typeface="Arial Black" panose="020B0A04020102020204" pitchFamily="34" charset="0"/>
              </a:rPr>
              <a:t>Если журналист обращается к прошлому, он выступает как историк, биограф, публицист, однако грань между </a:t>
            </a:r>
            <a:r>
              <a:rPr lang="ru-RU" sz="1100" dirty="0" smtClean="0">
                <a:solidFill>
                  <a:schemeClr val="bg1"/>
                </a:solidFill>
                <a:latin typeface="Arial Black" panose="020B0A04020102020204" pitchFamily="34" charset="0"/>
              </a:rPr>
              <a:t>ними довольно </a:t>
            </a:r>
            <a:r>
              <a:rPr lang="ru-RU" sz="1100" dirty="0">
                <a:solidFill>
                  <a:schemeClr val="bg1"/>
                </a:solidFill>
                <a:latin typeface="Arial Black" panose="020B0A04020102020204" pitchFamily="34" charset="0"/>
              </a:rPr>
              <a:t>тонка.</a:t>
            </a:r>
            <a:endParaRPr lang="ru-RU" sz="11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1414218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down)">
                                      <p:cBhvr>
                                        <p:cTn id="2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Где учат</a:t>
            </a:r>
            <a:r>
              <a:rPr lang="en-US" dirty="0" smtClean="0"/>
              <a:t>?</a:t>
            </a:r>
            <a:r>
              <a:rPr lang="ru-RU" dirty="0" smtClean="0"/>
              <a:t>!</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5976" y="1484784"/>
            <a:ext cx="3568824" cy="2369699"/>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484784"/>
            <a:ext cx="3492509" cy="2365630"/>
          </a:xfrm>
          <a:prstGeom prst="rect">
            <a:avLst/>
          </a:prstGeom>
          <a:ln>
            <a:noFill/>
          </a:ln>
          <a:effectLst>
            <a:outerShdw blurRad="190500" algn="tl" rotWithShape="0">
              <a:srgbClr val="000000">
                <a:alpha val="70000"/>
              </a:srgbClr>
            </a:outerShdw>
          </a:effectLst>
        </p:spPr>
      </p:pic>
      <p:sp>
        <p:nvSpPr>
          <p:cNvPr id="6" name="TextBox 5"/>
          <p:cNvSpPr txBox="1"/>
          <p:nvPr/>
        </p:nvSpPr>
        <p:spPr>
          <a:xfrm>
            <a:off x="464470" y="4010696"/>
            <a:ext cx="3210623" cy="369332"/>
          </a:xfrm>
          <a:prstGeom prst="rect">
            <a:avLst/>
          </a:prstGeom>
          <a:noFill/>
        </p:spPr>
        <p:txBody>
          <a:bodyPr wrap="none" rtlCol="0">
            <a:spAutoFit/>
          </a:bodyPr>
          <a:lstStyle/>
          <a:p>
            <a:r>
              <a:rPr lang="ru-RU" b="1" dirty="0" smtClean="0"/>
              <a:t>Журфак МГУ </a:t>
            </a:r>
            <a:r>
              <a:rPr lang="ru-RU" b="1" dirty="0"/>
              <a:t>им. Ломоносова</a:t>
            </a:r>
            <a:endParaRPr lang="ru-RU" b="1" dirty="0"/>
          </a:p>
        </p:txBody>
      </p:sp>
      <p:sp>
        <p:nvSpPr>
          <p:cNvPr id="7" name="TextBox 6"/>
          <p:cNvSpPr txBox="1"/>
          <p:nvPr/>
        </p:nvSpPr>
        <p:spPr>
          <a:xfrm>
            <a:off x="5914077" y="4010696"/>
            <a:ext cx="673582" cy="369332"/>
          </a:xfrm>
          <a:prstGeom prst="rect">
            <a:avLst/>
          </a:prstGeom>
          <a:noFill/>
        </p:spPr>
        <p:txBody>
          <a:bodyPr wrap="none" rtlCol="0">
            <a:spAutoFit/>
          </a:bodyPr>
          <a:lstStyle/>
          <a:p>
            <a:pPr algn="ctr"/>
            <a:r>
              <a:rPr lang="ru-RU" b="1" dirty="0"/>
              <a:t>СПГУ</a:t>
            </a:r>
            <a:endParaRPr lang="ru-RU" b="1" dirty="0"/>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4375414"/>
            <a:ext cx="3096344" cy="2065262"/>
          </a:xfrm>
          <a:prstGeom prst="rect">
            <a:avLst/>
          </a:prstGeom>
        </p:spPr>
      </p:pic>
      <p:sp>
        <p:nvSpPr>
          <p:cNvPr id="9" name="TextBox 8"/>
          <p:cNvSpPr txBox="1"/>
          <p:nvPr/>
        </p:nvSpPr>
        <p:spPr>
          <a:xfrm>
            <a:off x="3675092" y="6481410"/>
            <a:ext cx="1476165" cy="369332"/>
          </a:xfrm>
          <a:prstGeom prst="rect">
            <a:avLst/>
          </a:prstGeom>
          <a:noFill/>
        </p:spPr>
        <p:txBody>
          <a:bodyPr wrap="square" rtlCol="0">
            <a:spAutoFit/>
          </a:bodyPr>
          <a:lstStyle/>
          <a:p>
            <a:r>
              <a:rPr lang="ru-RU" b="1" dirty="0"/>
              <a:t>МГИМО</a:t>
            </a:r>
            <a:endParaRPr lang="ru-RU" b="1" dirty="0"/>
          </a:p>
        </p:txBody>
      </p:sp>
    </p:spTree>
    <p:extLst>
      <p:ext uri="{BB962C8B-B14F-4D97-AF65-F5344CB8AC3E}">
        <p14:creationId xmlns:p14="http://schemas.microsoft.com/office/powerpoint/2010/main" val="8586998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26" presetClass="emph" presetSubtype="0" fill="hold" nodeType="withEffect">
                                  <p:stCondLst>
                                    <p:cond delay="0"/>
                                  </p:stCondLst>
                                  <p:childTnLst>
                                    <p:animEffect transition="out" filter="fade">
                                      <p:cBhvr>
                                        <p:cTn id="12" dur="500" tmFilter="0, 0; .2, .5; .8, .5; 1, 0"/>
                                        <p:tgtEl>
                                          <p:spTgt spid="6">
                                            <p:txEl>
                                              <p:pRg st="0" end="0"/>
                                            </p:txEl>
                                          </p:spTgt>
                                        </p:tgtEl>
                                      </p:cBhvr>
                                    </p:animEffect>
                                    <p:animScale>
                                      <p:cBhvr>
                                        <p:cTn id="13" dur="250" autoRev="1" fill="hold"/>
                                        <p:tgtEl>
                                          <p:spTgt spid="6">
                                            <p:txEl>
                                              <p:pRg st="0" end="0"/>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1000" tmFilter="0, 0; .2, .5; .8, .5; 1, 0"/>
                                        <p:tgtEl>
                                          <p:spTgt spid="4"/>
                                        </p:tgtEl>
                                      </p:cBhvr>
                                    </p:animEffect>
                                    <p:animScale>
                                      <p:cBhvr>
                                        <p:cTn id="18" dur="500" autoRev="1" fill="hold"/>
                                        <p:tgtEl>
                                          <p:spTgt spid="4"/>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7">
                                            <p:txEl>
                                              <p:pRg st="0" end="0"/>
                                            </p:txEl>
                                          </p:spTgt>
                                        </p:tgtEl>
                                      </p:cBhvr>
                                    </p:animEffect>
                                    <p:animScale>
                                      <p:cBhvr>
                                        <p:cTn id="21" dur="250" autoRev="1" fill="hold"/>
                                        <p:tgtEl>
                                          <p:spTgt spid="7">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1000" tmFilter="0, 0; .2, .5; .8, .5; 1, 0"/>
                                        <p:tgtEl>
                                          <p:spTgt spid="8"/>
                                        </p:tgtEl>
                                      </p:cBhvr>
                                    </p:animEffect>
                                    <p:animScale>
                                      <p:cBhvr>
                                        <p:cTn id="26" dur="500" autoRev="1" fill="hold"/>
                                        <p:tgtEl>
                                          <p:spTgt spid="8"/>
                                        </p:tgtEl>
                                      </p:cBhvr>
                                      <p:by x="105000" y="105000"/>
                                    </p:animScale>
                                  </p:childTnLst>
                                </p:cTn>
                              </p:par>
                              <p:par>
                                <p:cTn id="27" presetID="26" presetClass="emph" presetSubtype="0" fill="hold" nodeType="withEffect">
                                  <p:stCondLst>
                                    <p:cond delay="0"/>
                                  </p:stCondLst>
                                  <p:childTnLst>
                                    <p:animEffect transition="out" filter="fade">
                                      <p:cBhvr>
                                        <p:cTn id="28" dur="500" tmFilter="0, 0; .2, .5; .8, .5; 1, 0"/>
                                        <p:tgtEl>
                                          <p:spTgt spid="9">
                                            <p:txEl>
                                              <p:pRg st="0" end="0"/>
                                            </p:txEl>
                                          </p:spTgt>
                                        </p:tgtEl>
                                      </p:cBhvr>
                                    </p:animEffect>
                                    <p:animScale>
                                      <p:cBhvr>
                                        <p:cTn id="29"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a:t>Плюсы работы журналистом</a:t>
            </a:r>
            <a:r>
              <a:rPr lang="ru-RU" b="1" dirty="0"/>
              <a:t/>
            </a:r>
            <a:br>
              <a:rPr lang="ru-RU" b="1" dirty="0"/>
            </a:br>
            <a:endParaRPr lang="ru-RU" dirty="0"/>
          </a:p>
        </p:txBody>
      </p:sp>
      <p:sp>
        <p:nvSpPr>
          <p:cNvPr id="3" name="Объект 2"/>
          <p:cNvSpPr>
            <a:spLocks noGrp="1"/>
          </p:cNvSpPr>
          <p:nvPr>
            <p:ph idx="1"/>
          </p:nvPr>
        </p:nvSpPr>
        <p:spPr>
          <a:xfrm>
            <a:off x="457200" y="1600200"/>
            <a:ext cx="2170584" cy="4800600"/>
          </a:xfrm>
        </p:spPr>
        <p:txBody>
          <a:bodyPr>
            <a:normAutofit fontScale="85000" lnSpcReduction="20000"/>
          </a:bodyPr>
          <a:lstStyle/>
          <a:p>
            <a:pPr marL="114300" indent="0" algn="ctr">
              <a:buNone/>
            </a:pPr>
            <a:r>
              <a:rPr lang="ru-RU" b="1" dirty="0"/>
              <a:t>Это интересно.</a:t>
            </a:r>
            <a:r>
              <a:rPr lang="ru-RU" dirty="0"/>
              <a:t> </a:t>
            </a:r>
            <a:endParaRPr lang="ru-RU" dirty="0" smtClean="0"/>
          </a:p>
          <a:p>
            <a:pPr marL="114300" indent="0" algn="ctr">
              <a:buNone/>
            </a:pPr>
            <a:r>
              <a:rPr lang="ru-RU" dirty="0" smtClean="0"/>
              <a:t>Журналист </a:t>
            </a:r>
            <a:r>
              <a:rPr lang="ru-RU" dirty="0"/>
              <a:t>постоянно узнаёт что-то новое, у него есть возможность попадать в такие места, куда «простым смертным» нет доступа. Профессия позволяет путешествовать и обеспечивает постоянную смену впечатлений.</a:t>
            </a:r>
            <a:endParaRPr lang="ru-RU" dirty="0"/>
          </a:p>
        </p:txBody>
      </p:sp>
      <p:sp>
        <p:nvSpPr>
          <p:cNvPr id="6" name="Прямоугольник 5"/>
          <p:cNvSpPr/>
          <p:nvPr/>
        </p:nvSpPr>
        <p:spPr>
          <a:xfrm>
            <a:off x="2286000" y="2551837"/>
            <a:ext cx="4572000" cy="369332"/>
          </a:xfrm>
          <a:prstGeom prst="rect">
            <a:avLst/>
          </a:prstGeom>
        </p:spPr>
        <p:txBody>
          <a:bodyPr>
            <a:spAutoFit/>
          </a:bodyPr>
          <a:lstStyle/>
          <a:p>
            <a:r>
              <a:rPr lang="ru-RU" b="1" dirty="0" smtClean="0"/>
              <a:t> </a:t>
            </a:r>
            <a:endParaRPr lang="ru-RU" dirty="0"/>
          </a:p>
        </p:txBody>
      </p:sp>
      <p:sp>
        <p:nvSpPr>
          <p:cNvPr id="7" name="Прямоугольник 6"/>
          <p:cNvSpPr/>
          <p:nvPr/>
        </p:nvSpPr>
        <p:spPr>
          <a:xfrm>
            <a:off x="3059832" y="1556792"/>
            <a:ext cx="2430016" cy="4524315"/>
          </a:xfrm>
          <a:prstGeom prst="rect">
            <a:avLst/>
          </a:prstGeom>
        </p:spPr>
        <p:txBody>
          <a:bodyPr wrap="square">
            <a:spAutoFit/>
          </a:bodyPr>
          <a:lstStyle/>
          <a:p>
            <a:pPr algn="ctr"/>
            <a:r>
              <a:rPr lang="ru-RU" b="1" dirty="0"/>
              <a:t>Это возможность выразить себя.</a:t>
            </a:r>
            <a:r>
              <a:rPr lang="ru-RU" dirty="0"/>
              <a:t> </a:t>
            </a:r>
            <a:endParaRPr lang="ru-RU" dirty="0" smtClean="0"/>
          </a:p>
          <a:p>
            <a:pPr algn="ctr"/>
            <a:r>
              <a:rPr lang="ru-RU" dirty="0" smtClean="0"/>
              <a:t>Журналист</a:t>
            </a:r>
            <a:r>
              <a:rPr lang="ru-RU" dirty="0"/>
              <a:t> — творческая профессия. Создавая авторский материал, журналист самостоятельно выбирает форму изложения: стиль, иллюстрации, ракурс, пропускает информацию через себя и доносит до читателя или зрителя собственную позицию.</a:t>
            </a:r>
            <a:endParaRPr lang="ru-RU" dirty="0"/>
          </a:p>
        </p:txBody>
      </p:sp>
      <p:sp>
        <p:nvSpPr>
          <p:cNvPr id="9" name="Прямоугольник 8"/>
          <p:cNvSpPr/>
          <p:nvPr/>
        </p:nvSpPr>
        <p:spPr>
          <a:xfrm>
            <a:off x="5940152" y="1582341"/>
            <a:ext cx="2448272" cy="369332"/>
          </a:xfrm>
          <a:prstGeom prst="rect">
            <a:avLst/>
          </a:prstGeom>
        </p:spPr>
        <p:txBody>
          <a:bodyPr wrap="square">
            <a:spAutoFit/>
          </a:bodyPr>
          <a:lstStyle/>
          <a:p>
            <a:pPr algn="ctr"/>
            <a:r>
              <a:rPr lang="ru-RU" b="1" dirty="0" smtClean="0"/>
              <a:t> </a:t>
            </a:r>
            <a:endParaRPr lang="ru-RU" dirty="0"/>
          </a:p>
        </p:txBody>
      </p:sp>
      <p:sp>
        <p:nvSpPr>
          <p:cNvPr id="10" name="Прямоугольник 9"/>
          <p:cNvSpPr/>
          <p:nvPr/>
        </p:nvSpPr>
        <p:spPr>
          <a:xfrm>
            <a:off x="5588732" y="1582341"/>
            <a:ext cx="2538536" cy="4524315"/>
          </a:xfrm>
          <a:prstGeom prst="rect">
            <a:avLst/>
          </a:prstGeom>
        </p:spPr>
        <p:txBody>
          <a:bodyPr wrap="square">
            <a:spAutoFit/>
          </a:bodyPr>
          <a:lstStyle/>
          <a:p>
            <a:pPr algn="ctr"/>
            <a:r>
              <a:rPr lang="ru-RU" b="1" dirty="0"/>
              <a:t>Это возможность изменить мир.</a:t>
            </a:r>
            <a:r>
              <a:rPr lang="ru-RU" dirty="0"/>
              <a:t> </a:t>
            </a:r>
            <a:endParaRPr lang="ru-RU" dirty="0" smtClean="0"/>
          </a:p>
          <a:p>
            <a:pPr algn="ctr"/>
            <a:r>
              <a:rPr lang="ru-RU" dirty="0" smtClean="0"/>
              <a:t>Журналисты </a:t>
            </a:r>
            <a:r>
              <a:rPr lang="ru-RU" dirty="0"/>
              <a:t>раскрывают тайны, проводят расследования, добиваются </a:t>
            </a:r>
            <a:r>
              <a:rPr lang="ru-RU" dirty="0" smtClean="0"/>
              <a:t>справедливости,</a:t>
            </a:r>
          </a:p>
          <a:p>
            <a:pPr algn="ctr"/>
            <a:r>
              <a:rPr lang="ru-RU" dirty="0" smtClean="0"/>
              <a:t>имеют </a:t>
            </a:r>
            <a:r>
              <a:rPr lang="ru-RU" dirty="0"/>
              <a:t>возможность формировать и изменять общественное мнение, влиять на людей, подталкивать их к тем или иным решениям и поступкам.</a:t>
            </a:r>
            <a:endParaRPr lang="ru-RU" dirty="0"/>
          </a:p>
        </p:txBody>
      </p:sp>
    </p:spTree>
    <p:extLst>
      <p:ext uri="{BB962C8B-B14F-4D97-AF65-F5344CB8AC3E}">
        <p14:creationId xmlns:p14="http://schemas.microsoft.com/office/powerpoint/2010/main" val="159245486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7">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down)">
                                      <p:cBhvr>
                                        <p:cTn id="29" dur="500"/>
                                        <p:tgtEl>
                                          <p:spTgt spid="10">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down)">
                                      <p:cBhvr>
                                        <p:cTn id="32" dur="500"/>
                                        <p:tgtEl>
                                          <p:spTgt spid="10">
                                            <p:txEl>
                                              <p:pRg st="1" end="1"/>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wipe(down)">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576"/>
            <a:ext cx="8460432" cy="6858000"/>
          </a:xfrm>
        </p:spPr>
      </p:pic>
      <p:sp>
        <p:nvSpPr>
          <p:cNvPr id="5" name="Прямоугольник 4"/>
          <p:cNvSpPr/>
          <p:nvPr/>
        </p:nvSpPr>
        <p:spPr>
          <a:xfrm>
            <a:off x="1403648" y="260648"/>
            <a:ext cx="5886400" cy="523220"/>
          </a:xfrm>
          <a:prstGeom prst="rect">
            <a:avLst/>
          </a:prstGeom>
        </p:spPr>
        <p:txBody>
          <a:bodyPr wrap="square">
            <a:spAutoFit/>
          </a:bodyPr>
          <a:lstStyle/>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Роль журналистики в обществе</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Прямоугольник 5"/>
          <p:cNvSpPr/>
          <p:nvPr/>
        </p:nvSpPr>
        <p:spPr>
          <a:xfrm>
            <a:off x="2286000" y="2690336"/>
            <a:ext cx="4572000" cy="369332"/>
          </a:xfrm>
          <a:prstGeom prst="rect">
            <a:avLst/>
          </a:prstGeom>
        </p:spPr>
        <p:txBody>
          <a:bodyPr>
            <a:spAutoFit/>
          </a:bodyPr>
          <a:lstStyle/>
          <a:p>
            <a:r>
              <a:rPr lang="ru-RU" dirty="0" smtClean="0"/>
              <a:t> </a:t>
            </a:r>
            <a:endParaRPr lang="ru-RU" dirty="0"/>
          </a:p>
        </p:txBody>
      </p:sp>
      <p:sp>
        <p:nvSpPr>
          <p:cNvPr id="7" name="Прямоугольник 6"/>
          <p:cNvSpPr/>
          <p:nvPr/>
        </p:nvSpPr>
        <p:spPr>
          <a:xfrm>
            <a:off x="539552" y="980728"/>
            <a:ext cx="7632848" cy="5447645"/>
          </a:xfrm>
          <a:prstGeom prst="rect">
            <a:avLst/>
          </a:prstGeom>
        </p:spPr>
        <p:txBody>
          <a:bodyPr wrap="square">
            <a:spAutoFit/>
          </a:bodyPr>
          <a:lstStyle/>
          <a:p>
            <a:r>
              <a:rPr lang="ru-RU" sz="2000" dirty="0">
                <a:latin typeface="Evolventa" panose="020B0702020202020204" pitchFamily="34" charset="0"/>
              </a:rPr>
              <a:t>Роль журналистики в обществе очень велика. Это абсолютно бесспорно. В последнее время журналистика продвинулась вперед, освящая при этом экономические, политические, правовые и другие события. Она формирует общественное мнение. Сейчас появилось много возможностей для того, что бы быстро получить информацию. Конечно, это плод тяжелого журналистского труда. Некоторые журналисты уже стали инструментом для отдельных личностей – занимаются обсуждением людей. Они часто освящают обществу выдуманные данные и формируют негативное настроение. Надо, что бы журналисты больше не преследовали краткосрочные интересы, а только писали собственное мнение о политике, экономике, праве, а также делились всеми предложениями, при этом повышая статус всех журналистов в обществе.</a:t>
            </a:r>
            <a:r>
              <a:rPr lang="ru-RU" sz="1400" dirty="0">
                <a:latin typeface="Evolventa" panose="020B0702020202020204" pitchFamily="34" charset="0"/>
              </a:rPr>
              <a:t/>
            </a:r>
            <a:br>
              <a:rPr lang="ru-RU" sz="1400" dirty="0">
                <a:latin typeface="Evolventa" panose="020B0702020202020204" pitchFamily="34" charset="0"/>
              </a:rPr>
            </a:br>
            <a:r>
              <a:rPr lang="ru-RU" sz="1400" dirty="0">
                <a:latin typeface="Evolventa" panose="020B0702020202020204" pitchFamily="34" charset="0"/>
              </a:rPr>
              <a:t/>
            </a:r>
            <a:br>
              <a:rPr lang="ru-RU" sz="1400" dirty="0">
                <a:latin typeface="Evolventa" panose="020B0702020202020204" pitchFamily="34" charset="0"/>
              </a:rPr>
            </a:br>
            <a:r>
              <a:rPr lang="ru-RU" sz="1400" dirty="0" smtClean="0">
                <a:latin typeface="Evolventa" panose="020B0702020202020204" pitchFamily="34" charset="0"/>
              </a:rPr>
              <a:t> </a:t>
            </a:r>
            <a:endParaRPr lang="ru-RU" sz="1400" dirty="0">
              <a:latin typeface="Evolventa" panose="020B0702020202020204" pitchFamily="34" charset="0"/>
            </a:endParaRPr>
          </a:p>
        </p:txBody>
      </p:sp>
    </p:spTree>
    <p:extLst>
      <p:ext uri="{BB962C8B-B14F-4D97-AF65-F5344CB8AC3E}">
        <p14:creationId xmlns:p14="http://schemas.microsoft.com/office/powerpoint/2010/main" val="19819180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7"/>
                                        </p:tgtEl>
                                        <p:attrNameLst>
                                          <p:attrName>fillcolor</p:attrName>
                                        </p:attrNameLst>
                                      </p:cBhvr>
                                      <p:to>
                                        <a:schemeClr val="accent2"/>
                                      </p:to>
                                    </p:animClr>
                                    <p:set>
                                      <p:cBhvr>
                                        <p:cTn id="12" dur="2000" fill="hold"/>
                                        <p:tgtEl>
                                          <p:spTgt spid="7"/>
                                        </p:tgtEl>
                                        <p:attrNameLst>
                                          <p:attrName>fill.type</p:attrName>
                                        </p:attrNameLst>
                                      </p:cBhvr>
                                      <p:to>
                                        <p:strVal val="solid"/>
                                      </p:to>
                                    </p:set>
                                    <p:set>
                                      <p:cBhvr>
                                        <p:cTn id="13"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8460432" cy="6858000"/>
          </a:xfrm>
        </p:spPr>
      </p:pic>
      <p:sp>
        <p:nvSpPr>
          <p:cNvPr id="6" name="Прямоугольник 5"/>
          <p:cNvSpPr/>
          <p:nvPr/>
        </p:nvSpPr>
        <p:spPr>
          <a:xfrm>
            <a:off x="1547664" y="116631"/>
            <a:ext cx="5544616"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Интервью</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6"/>
          <p:cNvSpPr/>
          <p:nvPr/>
        </p:nvSpPr>
        <p:spPr>
          <a:xfrm>
            <a:off x="251521" y="980728"/>
            <a:ext cx="5400599" cy="646331"/>
          </a:xfrm>
          <a:prstGeom prst="rect">
            <a:avLst/>
          </a:prstGeom>
        </p:spPr>
        <p:txBody>
          <a:bodyPr wrap="square">
            <a:spAutoFit/>
          </a:bodyPr>
          <a:lstStyle/>
          <a:p>
            <a:r>
              <a:rPr lang="ru-RU" b="1" dirty="0" smtClean="0"/>
              <a:t>«Считаете ли вы, что журналистика является неотъемлемой частью общества, в  том числе ТВ</a:t>
            </a:r>
            <a:r>
              <a:rPr lang="en-US" b="1" dirty="0" smtClean="0">
                <a:latin typeface="Distant Galaxy" panose="00000400000000000000" pitchFamily="2" charset="0"/>
              </a:rPr>
              <a:t>?</a:t>
            </a:r>
            <a:r>
              <a:rPr lang="ru-RU" b="1" dirty="0" smtClean="0"/>
              <a:t>»</a:t>
            </a:r>
            <a:endParaRPr lang="ru-RU" b="1" dirty="0"/>
          </a:p>
        </p:txBody>
      </p:sp>
      <p:sp>
        <p:nvSpPr>
          <p:cNvPr id="8" name="Прямоугольник 7"/>
          <p:cNvSpPr/>
          <p:nvPr/>
        </p:nvSpPr>
        <p:spPr>
          <a:xfrm>
            <a:off x="226923" y="1844824"/>
            <a:ext cx="3600399" cy="1200329"/>
          </a:xfrm>
          <a:prstGeom prst="rect">
            <a:avLst/>
          </a:prstGeom>
        </p:spPr>
        <p:txBody>
          <a:bodyPr wrap="square">
            <a:spAutoFit/>
          </a:bodyPr>
          <a:lstStyle/>
          <a:p>
            <a:r>
              <a:rPr lang="ru-RU" b="1" dirty="0" smtClean="0"/>
              <a:t>Людмила: «Наверное, да! Мне кажется, что без ТВ- нам будет скучно, мы не будем знать свежие новости в мире и в Росии. </a:t>
            </a:r>
            <a:endParaRPr lang="ru-RU" b="1" dirty="0"/>
          </a:p>
        </p:txBody>
      </p:sp>
      <p:sp>
        <p:nvSpPr>
          <p:cNvPr id="9" name="Прямоугольник 8"/>
          <p:cNvSpPr/>
          <p:nvPr/>
        </p:nvSpPr>
        <p:spPr>
          <a:xfrm>
            <a:off x="4427984" y="2204864"/>
            <a:ext cx="3763291" cy="1200329"/>
          </a:xfrm>
          <a:prstGeom prst="rect">
            <a:avLst/>
          </a:prstGeom>
        </p:spPr>
        <p:txBody>
          <a:bodyPr wrap="square">
            <a:spAutoFit/>
          </a:bodyPr>
          <a:lstStyle/>
          <a:p>
            <a:r>
              <a:rPr lang="ru-RU" b="1" dirty="0" smtClean="0"/>
              <a:t>Павел(37 лет): «На дворе 21 век! В телефоне удается отслеживать новости. Скорее всего телевидение умрёт. Для меня не актуально!»</a:t>
            </a:r>
            <a:endParaRPr lang="ru-RU" b="1" dirty="0"/>
          </a:p>
        </p:txBody>
      </p:sp>
      <p:sp>
        <p:nvSpPr>
          <p:cNvPr id="10" name="Прямоугольник 9"/>
          <p:cNvSpPr/>
          <p:nvPr/>
        </p:nvSpPr>
        <p:spPr>
          <a:xfrm>
            <a:off x="251521" y="3789040"/>
            <a:ext cx="4794367" cy="2308324"/>
          </a:xfrm>
          <a:prstGeom prst="rect">
            <a:avLst/>
          </a:prstGeom>
        </p:spPr>
        <p:txBody>
          <a:bodyPr wrap="square">
            <a:spAutoFit/>
          </a:bodyPr>
          <a:lstStyle/>
          <a:p>
            <a:r>
              <a:rPr lang="ru-RU" b="1" dirty="0" smtClean="0"/>
              <a:t>Виктория(студентка): «Это моё мнение. Я думаю да! Мне бы хотелось, чтобы в мире было как можно меньше «жёлтой прессы»,а без ТВ и журналистов не представляю свою жизнь, конечно в интернете можно узнать все, что произошло за сутки в мире, но мне нравится вечером за ужином посмотреть новости»</a:t>
            </a:r>
            <a:endParaRPr lang="ru-RU" b="1" dirty="0"/>
          </a:p>
        </p:txBody>
      </p:sp>
      <p:sp>
        <p:nvSpPr>
          <p:cNvPr id="11" name="Прямоугольник 10"/>
          <p:cNvSpPr/>
          <p:nvPr/>
        </p:nvSpPr>
        <p:spPr>
          <a:xfrm>
            <a:off x="5252129" y="3645024"/>
            <a:ext cx="3280311" cy="1477328"/>
          </a:xfrm>
          <a:prstGeom prst="rect">
            <a:avLst/>
          </a:prstGeom>
        </p:spPr>
        <p:txBody>
          <a:bodyPr wrap="square">
            <a:spAutoFit/>
          </a:bodyPr>
          <a:lstStyle/>
          <a:p>
            <a:r>
              <a:rPr lang="ru-RU" b="1" dirty="0" smtClean="0"/>
              <a:t>Мария(уч-ца 1 класса лицея №12): «Ну, мне интересно, посмотреть другие страны, Китай! Мне нравятся новости».</a:t>
            </a:r>
            <a:endParaRPr lang="ru-RU" b="1" dirty="0"/>
          </a:p>
        </p:txBody>
      </p:sp>
      <p:sp>
        <p:nvSpPr>
          <p:cNvPr id="12" name="Прямоугольник 11"/>
          <p:cNvSpPr/>
          <p:nvPr/>
        </p:nvSpPr>
        <p:spPr>
          <a:xfrm>
            <a:off x="5269940" y="4943202"/>
            <a:ext cx="3334508" cy="646331"/>
          </a:xfrm>
          <a:prstGeom prst="rect">
            <a:avLst/>
          </a:prstGeom>
        </p:spPr>
        <p:txBody>
          <a:bodyPr wrap="square">
            <a:spAutoFit/>
          </a:bodyPr>
          <a:lstStyle/>
          <a:p>
            <a:r>
              <a:rPr lang="ru-RU" i="1" dirty="0" smtClean="0"/>
              <a:t>-Ты бы хотела, чтобы ТВ и журналистика развивалась</a:t>
            </a:r>
            <a:r>
              <a:rPr lang="en-US" i="1" dirty="0" smtClean="0"/>
              <a:t>?</a:t>
            </a:r>
            <a:endParaRPr lang="ru-RU" i="1" dirty="0"/>
          </a:p>
        </p:txBody>
      </p:sp>
      <p:sp>
        <p:nvSpPr>
          <p:cNvPr id="13" name="Прямоугольник 12"/>
          <p:cNvSpPr/>
          <p:nvPr/>
        </p:nvSpPr>
        <p:spPr>
          <a:xfrm>
            <a:off x="5294538" y="5589533"/>
            <a:ext cx="978153" cy="369332"/>
          </a:xfrm>
          <a:prstGeom prst="rect">
            <a:avLst/>
          </a:prstGeom>
        </p:spPr>
        <p:txBody>
          <a:bodyPr wrap="none">
            <a:spAutoFit/>
          </a:bodyPr>
          <a:lstStyle/>
          <a:p>
            <a:r>
              <a:rPr lang="en-US" b="1" dirty="0" smtClean="0"/>
              <a:t>-</a:t>
            </a:r>
            <a:r>
              <a:rPr lang="ru-RU" b="1" dirty="0" smtClean="0"/>
              <a:t>Дааа!!!</a:t>
            </a:r>
            <a:endParaRPr lang="ru-RU" b="1" dirty="0"/>
          </a:p>
        </p:txBody>
      </p:sp>
    </p:spTree>
    <p:extLst>
      <p:ext uri="{BB962C8B-B14F-4D97-AF65-F5344CB8AC3E}">
        <p14:creationId xmlns:p14="http://schemas.microsoft.com/office/powerpoint/2010/main" val="372650357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down)">
                                      <p:cBhvr>
                                        <p:cTn id="19" dur="580">
                                          <p:stCondLst>
                                            <p:cond delay="0"/>
                                          </p:stCondLst>
                                        </p:cTn>
                                        <p:tgtEl>
                                          <p:spTgt spid="9">
                                            <p:txEl>
                                              <p:pRg st="0" end="0"/>
                                            </p:txEl>
                                          </p:spTgt>
                                        </p:tgtEl>
                                      </p:cBhvr>
                                    </p:animEffect>
                                    <p:anim calcmode="lin" valueType="num">
                                      <p:cBhvr>
                                        <p:cTn id="20"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xEl>
                                              <p:pRg st="0" end="0"/>
                                            </p:txEl>
                                          </p:spTgt>
                                        </p:tgtEl>
                                      </p:cBhvr>
                                      <p:to x="100000" y="60000"/>
                                    </p:animScale>
                                    <p:animScale>
                                      <p:cBhvr>
                                        <p:cTn id="26" dur="166" decel="50000">
                                          <p:stCondLst>
                                            <p:cond delay="676"/>
                                          </p:stCondLst>
                                        </p:cTn>
                                        <p:tgtEl>
                                          <p:spTgt spid="9">
                                            <p:txEl>
                                              <p:pRg st="0" end="0"/>
                                            </p:txEl>
                                          </p:spTgt>
                                        </p:tgtEl>
                                      </p:cBhvr>
                                      <p:to x="100000" y="100000"/>
                                    </p:animScale>
                                    <p:animScale>
                                      <p:cBhvr>
                                        <p:cTn id="27" dur="26">
                                          <p:stCondLst>
                                            <p:cond delay="1312"/>
                                          </p:stCondLst>
                                        </p:cTn>
                                        <p:tgtEl>
                                          <p:spTgt spid="9">
                                            <p:txEl>
                                              <p:pRg st="0" end="0"/>
                                            </p:txEl>
                                          </p:spTgt>
                                        </p:tgtEl>
                                      </p:cBhvr>
                                      <p:to x="100000" y="80000"/>
                                    </p:animScale>
                                    <p:animScale>
                                      <p:cBhvr>
                                        <p:cTn id="28" dur="166" decel="50000">
                                          <p:stCondLst>
                                            <p:cond delay="1338"/>
                                          </p:stCondLst>
                                        </p:cTn>
                                        <p:tgtEl>
                                          <p:spTgt spid="9">
                                            <p:txEl>
                                              <p:pRg st="0" end="0"/>
                                            </p:txEl>
                                          </p:spTgt>
                                        </p:tgtEl>
                                      </p:cBhvr>
                                      <p:to x="100000" y="100000"/>
                                    </p:animScale>
                                    <p:animScale>
                                      <p:cBhvr>
                                        <p:cTn id="29" dur="26">
                                          <p:stCondLst>
                                            <p:cond delay="1642"/>
                                          </p:stCondLst>
                                        </p:cTn>
                                        <p:tgtEl>
                                          <p:spTgt spid="9">
                                            <p:txEl>
                                              <p:pRg st="0" end="0"/>
                                            </p:txEl>
                                          </p:spTgt>
                                        </p:tgtEl>
                                      </p:cBhvr>
                                      <p:to x="100000" y="90000"/>
                                    </p:animScale>
                                    <p:animScale>
                                      <p:cBhvr>
                                        <p:cTn id="30" dur="166" decel="50000">
                                          <p:stCondLst>
                                            <p:cond delay="1668"/>
                                          </p:stCondLst>
                                        </p:cTn>
                                        <p:tgtEl>
                                          <p:spTgt spid="9">
                                            <p:txEl>
                                              <p:pRg st="0" end="0"/>
                                            </p:txEl>
                                          </p:spTgt>
                                        </p:tgtEl>
                                      </p:cBhvr>
                                      <p:to x="100000" y="100000"/>
                                    </p:animScale>
                                    <p:animScale>
                                      <p:cBhvr>
                                        <p:cTn id="31" dur="26">
                                          <p:stCondLst>
                                            <p:cond delay="1808"/>
                                          </p:stCondLst>
                                        </p:cTn>
                                        <p:tgtEl>
                                          <p:spTgt spid="9">
                                            <p:txEl>
                                              <p:pRg st="0" end="0"/>
                                            </p:txEl>
                                          </p:spTgt>
                                        </p:tgtEl>
                                      </p:cBhvr>
                                      <p:to x="100000" y="95000"/>
                                    </p:animScale>
                                    <p:animScale>
                                      <p:cBhvr>
                                        <p:cTn id="32" dur="166" decel="50000">
                                          <p:stCondLst>
                                            <p:cond delay="1834"/>
                                          </p:stCondLst>
                                        </p:cTn>
                                        <p:tgtEl>
                                          <p:spTgt spid="9">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heel(1)">
                                      <p:cBhvr>
                                        <p:cTn id="37" dur="2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 calcmode="lin" valueType="num">
                                      <p:cBhvr>
                                        <p:cTn id="42"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wipe(down)">
                                      <p:cBhvr>
                                        <p:cTn id="54" dur="580">
                                          <p:stCondLst>
                                            <p:cond delay="0"/>
                                          </p:stCondLst>
                                        </p:cTn>
                                        <p:tgtEl>
                                          <p:spTgt spid="13">
                                            <p:txEl>
                                              <p:pRg st="0" end="0"/>
                                            </p:txEl>
                                          </p:spTgt>
                                        </p:tgtEl>
                                      </p:cBhvr>
                                    </p:animEffect>
                                    <p:anim calcmode="lin" valueType="num">
                                      <p:cBhvr>
                                        <p:cTn id="55"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xEl>
                                              <p:pRg st="0" end="0"/>
                                            </p:txEl>
                                          </p:spTgt>
                                        </p:tgtEl>
                                      </p:cBhvr>
                                      <p:to x="100000" y="60000"/>
                                    </p:animScale>
                                    <p:animScale>
                                      <p:cBhvr>
                                        <p:cTn id="61" dur="166" decel="50000">
                                          <p:stCondLst>
                                            <p:cond delay="676"/>
                                          </p:stCondLst>
                                        </p:cTn>
                                        <p:tgtEl>
                                          <p:spTgt spid="13">
                                            <p:txEl>
                                              <p:pRg st="0" end="0"/>
                                            </p:txEl>
                                          </p:spTgt>
                                        </p:tgtEl>
                                      </p:cBhvr>
                                      <p:to x="100000" y="100000"/>
                                    </p:animScale>
                                    <p:animScale>
                                      <p:cBhvr>
                                        <p:cTn id="62" dur="26">
                                          <p:stCondLst>
                                            <p:cond delay="1312"/>
                                          </p:stCondLst>
                                        </p:cTn>
                                        <p:tgtEl>
                                          <p:spTgt spid="13">
                                            <p:txEl>
                                              <p:pRg st="0" end="0"/>
                                            </p:txEl>
                                          </p:spTgt>
                                        </p:tgtEl>
                                      </p:cBhvr>
                                      <p:to x="100000" y="80000"/>
                                    </p:animScale>
                                    <p:animScale>
                                      <p:cBhvr>
                                        <p:cTn id="63" dur="166" decel="50000">
                                          <p:stCondLst>
                                            <p:cond delay="1338"/>
                                          </p:stCondLst>
                                        </p:cTn>
                                        <p:tgtEl>
                                          <p:spTgt spid="13">
                                            <p:txEl>
                                              <p:pRg st="0" end="0"/>
                                            </p:txEl>
                                          </p:spTgt>
                                        </p:tgtEl>
                                      </p:cBhvr>
                                      <p:to x="100000" y="100000"/>
                                    </p:animScale>
                                    <p:animScale>
                                      <p:cBhvr>
                                        <p:cTn id="64" dur="26">
                                          <p:stCondLst>
                                            <p:cond delay="1642"/>
                                          </p:stCondLst>
                                        </p:cTn>
                                        <p:tgtEl>
                                          <p:spTgt spid="13">
                                            <p:txEl>
                                              <p:pRg st="0" end="0"/>
                                            </p:txEl>
                                          </p:spTgt>
                                        </p:tgtEl>
                                      </p:cBhvr>
                                      <p:to x="100000" y="90000"/>
                                    </p:animScale>
                                    <p:animScale>
                                      <p:cBhvr>
                                        <p:cTn id="65" dur="166" decel="50000">
                                          <p:stCondLst>
                                            <p:cond delay="1668"/>
                                          </p:stCondLst>
                                        </p:cTn>
                                        <p:tgtEl>
                                          <p:spTgt spid="13">
                                            <p:txEl>
                                              <p:pRg st="0" end="0"/>
                                            </p:txEl>
                                          </p:spTgt>
                                        </p:tgtEl>
                                      </p:cBhvr>
                                      <p:to x="100000" y="100000"/>
                                    </p:animScale>
                                    <p:animScale>
                                      <p:cBhvr>
                                        <p:cTn id="66" dur="26">
                                          <p:stCondLst>
                                            <p:cond delay="1808"/>
                                          </p:stCondLst>
                                        </p:cTn>
                                        <p:tgtEl>
                                          <p:spTgt spid="13">
                                            <p:txEl>
                                              <p:pRg st="0" end="0"/>
                                            </p:txEl>
                                          </p:spTgt>
                                        </p:tgtEl>
                                      </p:cBhvr>
                                      <p:to x="100000" y="95000"/>
                                    </p:animScale>
                                    <p:animScale>
                                      <p:cBhvr>
                                        <p:cTn id="67" dur="166" decel="50000">
                                          <p:stCondLst>
                                            <p:cond delay="1834"/>
                                          </p:stCondLst>
                                        </p:cTn>
                                        <p:tgtEl>
                                          <p:spTgt spid="1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Объект 2"/>
          <p:cNvSpPr>
            <a:spLocks noGrp="1"/>
          </p:cNvSpPr>
          <p:nvPr>
            <p:ph idx="1"/>
          </p:nvPr>
        </p:nvSpPr>
        <p:spPr>
          <a:xfrm>
            <a:off x="107504" y="1412776"/>
            <a:ext cx="8388424" cy="3196952"/>
          </a:xfrm>
        </p:spPr>
        <p:txBody>
          <a:bodyPr/>
          <a:lstStyle/>
          <a:p>
            <a:r>
              <a:rPr lang="ru-RU" dirty="0"/>
              <a:t>Журналистика - сложная, но очень интересная, увлекательная профессия! </a:t>
            </a:r>
            <a:endParaRPr lang="ru-RU" dirty="0" smtClean="0"/>
          </a:p>
          <a:p>
            <a:r>
              <a:rPr lang="ru-RU" dirty="0" smtClean="0"/>
              <a:t>Журналистика </a:t>
            </a:r>
            <a:r>
              <a:rPr lang="ru-RU" dirty="0"/>
              <a:t>– это творчество, которое создаёт сам человек. </a:t>
            </a:r>
            <a:endParaRPr lang="ru-RU" dirty="0" smtClean="0"/>
          </a:p>
          <a:p>
            <a:r>
              <a:rPr lang="ru-RU" dirty="0" smtClean="0"/>
              <a:t>Журналистика </a:t>
            </a:r>
            <a:r>
              <a:rPr lang="ru-RU" dirty="0"/>
              <a:t>– это деятельность, которая никогда не остаётся без внимания. </a:t>
            </a:r>
            <a:endParaRPr lang="ru-RU" dirty="0" smtClean="0"/>
          </a:p>
          <a:p>
            <a:r>
              <a:rPr lang="ru-RU" dirty="0" smtClean="0"/>
              <a:t>Журналистика- </a:t>
            </a:r>
            <a:r>
              <a:rPr lang="ru-RU" dirty="0"/>
              <a:t>это показ жизни общества, справедливо оцененные факты. </a:t>
            </a:r>
            <a:r>
              <a:rPr lang="ru-RU" dirty="0" smtClean="0"/>
              <a:t> </a:t>
            </a:r>
            <a:endParaRPr lang="ru-RU" dirty="0"/>
          </a:p>
        </p:txBody>
      </p:sp>
      <p:sp>
        <p:nvSpPr>
          <p:cNvPr id="4" name="Прямоугольник 3"/>
          <p:cNvSpPr/>
          <p:nvPr/>
        </p:nvSpPr>
        <p:spPr>
          <a:xfrm>
            <a:off x="755576" y="4509120"/>
            <a:ext cx="7272808" cy="523220"/>
          </a:xfrm>
          <a:prstGeom prst="rect">
            <a:avLst/>
          </a:prstGeom>
          <a:solidFill>
            <a:srgbClr val="FF0000"/>
          </a:solidFill>
        </p:spPr>
        <p:txBody>
          <a:bodyPr wrap="square">
            <a:spAutoFit/>
          </a:bodyPr>
          <a:lstStyle/>
          <a:p>
            <a:r>
              <a:rPr lang="ru-RU" sz="2800" dirty="0" smtClean="0"/>
              <a:t>Журналистика </a:t>
            </a:r>
            <a:r>
              <a:rPr lang="ru-RU" sz="2800" dirty="0"/>
              <a:t>– это моя будущая профессия!</a:t>
            </a:r>
            <a:endParaRPr lang="ru-RU" sz="2800" dirty="0"/>
          </a:p>
        </p:txBody>
      </p:sp>
    </p:spTree>
    <p:extLst>
      <p:ext uri="{BB962C8B-B14F-4D97-AF65-F5344CB8AC3E}">
        <p14:creationId xmlns:p14="http://schemas.microsoft.com/office/powerpoint/2010/main" val="395282428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26"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80">
                                          <p:stCondLst>
                                            <p:cond delay="0"/>
                                          </p:stCondLst>
                                        </p:cTn>
                                        <p:tgtEl>
                                          <p:spTgt spid="3">
                                            <p:txEl>
                                              <p:pRg st="3" end="3"/>
                                            </p:txEl>
                                          </p:spTgt>
                                        </p:tgtEl>
                                      </p:cBhvr>
                                    </p:animEffect>
                                    <p:anim calcmode="lin" valueType="num">
                                      <p:cBhvr>
                                        <p:cTn id="2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3" end="3"/>
                                            </p:txEl>
                                          </p:spTgt>
                                        </p:tgtEl>
                                      </p:cBhvr>
                                      <p:to x="100000" y="60000"/>
                                    </p:animScale>
                                    <p:animScale>
                                      <p:cBhvr>
                                        <p:cTn id="26" dur="166" decel="50000">
                                          <p:stCondLst>
                                            <p:cond delay="676"/>
                                          </p:stCondLst>
                                        </p:cTn>
                                        <p:tgtEl>
                                          <p:spTgt spid="3">
                                            <p:txEl>
                                              <p:pRg st="3" end="3"/>
                                            </p:txEl>
                                          </p:spTgt>
                                        </p:tgtEl>
                                      </p:cBhvr>
                                      <p:to x="100000" y="100000"/>
                                    </p:animScale>
                                    <p:animScale>
                                      <p:cBhvr>
                                        <p:cTn id="27" dur="26">
                                          <p:stCondLst>
                                            <p:cond delay="1312"/>
                                          </p:stCondLst>
                                        </p:cTn>
                                        <p:tgtEl>
                                          <p:spTgt spid="3">
                                            <p:txEl>
                                              <p:pRg st="3" end="3"/>
                                            </p:txEl>
                                          </p:spTgt>
                                        </p:tgtEl>
                                      </p:cBhvr>
                                      <p:to x="100000" y="80000"/>
                                    </p:animScale>
                                    <p:animScale>
                                      <p:cBhvr>
                                        <p:cTn id="28" dur="166" decel="50000">
                                          <p:stCondLst>
                                            <p:cond delay="1338"/>
                                          </p:stCondLst>
                                        </p:cTn>
                                        <p:tgtEl>
                                          <p:spTgt spid="3">
                                            <p:txEl>
                                              <p:pRg st="3" end="3"/>
                                            </p:txEl>
                                          </p:spTgt>
                                        </p:tgtEl>
                                      </p:cBhvr>
                                      <p:to x="100000" y="100000"/>
                                    </p:animScale>
                                    <p:animScale>
                                      <p:cBhvr>
                                        <p:cTn id="29" dur="26">
                                          <p:stCondLst>
                                            <p:cond delay="1642"/>
                                          </p:stCondLst>
                                        </p:cTn>
                                        <p:tgtEl>
                                          <p:spTgt spid="3">
                                            <p:txEl>
                                              <p:pRg st="3" end="3"/>
                                            </p:txEl>
                                          </p:spTgt>
                                        </p:tgtEl>
                                      </p:cBhvr>
                                      <p:to x="100000" y="90000"/>
                                    </p:animScale>
                                    <p:animScale>
                                      <p:cBhvr>
                                        <p:cTn id="30" dur="166" decel="50000">
                                          <p:stCondLst>
                                            <p:cond delay="1668"/>
                                          </p:stCondLst>
                                        </p:cTn>
                                        <p:tgtEl>
                                          <p:spTgt spid="3">
                                            <p:txEl>
                                              <p:pRg st="3" end="3"/>
                                            </p:txEl>
                                          </p:spTgt>
                                        </p:tgtEl>
                                      </p:cBhvr>
                                      <p:to x="100000" y="100000"/>
                                    </p:animScale>
                                    <p:animScale>
                                      <p:cBhvr>
                                        <p:cTn id="31" dur="26">
                                          <p:stCondLst>
                                            <p:cond delay="1808"/>
                                          </p:stCondLst>
                                        </p:cTn>
                                        <p:tgtEl>
                                          <p:spTgt spid="3">
                                            <p:txEl>
                                              <p:pRg st="3" end="3"/>
                                            </p:txEl>
                                          </p:spTgt>
                                        </p:tgtEl>
                                      </p:cBhvr>
                                      <p:to x="100000" y="95000"/>
                                    </p:animScale>
                                    <p:animScale>
                                      <p:cBhvr>
                                        <p:cTn id="32" dur="166" decel="50000">
                                          <p:stCondLst>
                                            <p:cond delay="1834"/>
                                          </p:stCondLst>
                                        </p:cTn>
                                        <p:tgtEl>
                                          <p:spTgt spid="3">
                                            <p:txEl>
                                              <p:pRg st="3" end="3"/>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356</TotalTime>
  <Words>491</Words>
  <Application>Microsoft Office PowerPoint</Application>
  <PresentationFormat>Экран (4:3)</PresentationFormat>
  <Paragraphs>51</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Соседство</vt:lpstr>
      <vt:lpstr>Презентация PowerPoint</vt:lpstr>
      <vt:lpstr>Презентация PowerPoint</vt:lpstr>
      <vt:lpstr>История появления </vt:lpstr>
      <vt:lpstr>Отличительные черты журналистики </vt:lpstr>
      <vt:lpstr>Где учат?!</vt:lpstr>
      <vt:lpstr>Плюсы работы журналистом </vt:lpstr>
      <vt:lpstr>Презентация PowerPoint</vt:lpstr>
      <vt:lpstr>Презентация PowerPoint</vt:lpstr>
      <vt:lpstr>Вывод:</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ПК</cp:lastModifiedBy>
  <cp:revision>21</cp:revision>
  <dcterms:created xsi:type="dcterms:W3CDTF">2020-02-24T12:16:55Z</dcterms:created>
  <dcterms:modified xsi:type="dcterms:W3CDTF">2020-02-24T18:23:58Z</dcterms:modified>
</cp:coreProperties>
</file>